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8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98" r:id="rId2"/>
    <p:sldId id="677" r:id="rId3"/>
    <p:sldId id="624" r:id="rId4"/>
    <p:sldId id="678" r:id="rId5"/>
    <p:sldId id="680" r:id="rId6"/>
    <p:sldId id="750" r:id="rId7"/>
    <p:sldId id="681" r:id="rId8"/>
    <p:sldId id="751" r:id="rId9"/>
    <p:sldId id="692" r:id="rId10"/>
    <p:sldId id="691" r:id="rId11"/>
    <p:sldId id="752" r:id="rId12"/>
    <p:sldId id="748" r:id="rId13"/>
    <p:sldId id="690" r:id="rId14"/>
    <p:sldId id="694" r:id="rId15"/>
    <p:sldId id="696" r:id="rId16"/>
    <p:sldId id="697" r:id="rId17"/>
    <p:sldId id="734" r:id="rId18"/>
    <p:sldId id="708" r:id="rId19"/>
    <p:sldId id="709" r:id="rId20"/>
    <p:sldId id="710" r:id="rId21"/>
    <p:sldId id="712" r:id="rId22"/>
    <p:sldId id="718" r:id="rId23"/>
    <p:sldId id="733" r:id="rId24"/>
    <p:sldId id="711" r:id="rId25"/>
    <p:sldId id="715" r:id="rId26"/>
    <p:sldId id="717" r:id="rId27"/>
    <p:sldId id="713" r:id="rId28"/>
    <p:sldId id="732" r:id="rId29"/>
    <p:sldId id="754" r:id="rId30"/>
  </p:sldIdLst>
  <p:sldSz cx="12192000" cy="6858000"/>
  <p:notesSz cx="6858000" cy="9144000"/>
  <p:custDataLst>
    <p:tags r:id="rId3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203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rancisco Torreira, Professor" initials="FTP" lastIdx="20" clrIdx="0">
    <p:extLst>
      <p:ext uri="{19B8F6BF-5375-455C-9EA6-DF929625EA0E}">
        <p15:presenceInfo xmlns:p15="http://schemas.microsoft.com/office/powerpoint/2012/main" userId="3b678212-2d1b-4f1d-a8fb-6db1ffc813b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33"/>
    <p:restoredTop sz="84016" autoAdjust="0"/>
  </p:normalViewPr>
  <p:slideViewPr>
    <p:cSldViewPr snapToGrid="0" snapToObjects="1" showGuides="1">
      <p:cViewPr varScale="1">
        <p:scale>
          <a:sx n="86" d="100"/>
          <a:sy n="86" d="100"/>
        </p:scale>
        <p:origin x="248" y="216"/>
      </p:cViewPr>
      <p:guideLst>
        <p:guide orient="horz"/>
        <p:guide pos="20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gs" Target="tags/tag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6C5FAA-4244-2441-99BE-A7E7099BCE27}" type="datetimeFigureOut">
              <a:rPr lang="en-US" smtClean="0"/>
              <a:t>2/15/21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E5303-7238-6146-8F6E-F52B356FF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28682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695B07-65F7-B941-A302-421444340652}" type="datetimeFigureOut">
              <a:rPr lang="en-US" smtClean="0"/>
              <a:t>2/15/21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E418D6-78D6-234C-8613-E36AFA161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530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gglutinative_language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en.wikipedia.org/wiki/Fusional_language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here: knowledge</a:t>
            </a:r>
            <a:r>
              <a:rPr lang="en-US" baseline="0" dirty="0"/>
              <a:t> is </a:t>
            </a:r>
            <a:r>
              <a:rPr lang="en-US" baseline="0"/>
              <a:t>not necessarily conscious</a:t>
            </a:r>
            <a:r>
              <a:rPr lang="en-US" baseline="0" dirty="0"/>
              <a:t>!  For example, you probably know what “un-” means, but don’t know that you know this.</a:t>
            </a:r>
            <a:br>
              <a:rPr lang="en-US" baseline="0" dirty="0"/>
            </a:br>
            <a:r>
              <a:rPr lang="en-US" dirty="0"/>
              <a:t>MS:</a:t>
            </a:r>
            <a:r>
              <a:rPr lang="en-US" baseline="0" dirty="0"/>
              <a:t> knows estimated 87% of words (=52.6k)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E418D6-78D6-234C-8613-E36AFA16139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6486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that there is also a free variant of ‘able’ that is has different first vowel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E418D6-78D6-234C-8613-E36AFA16139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879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How is this different? Allophonic processes would affect s in any morpheme. </a:t>
            </a:r>
            <a:r>
              <a:rPr lang="en-US" dirty="0" err="1"/>
              <a:t>Allomorphy</a:t>
            </a:r>
            <a:r>
              <a:rPr lang="en-US" dirty="0"/>
              <a:t> is morpheme-specific!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418D6-78D6-234C-8613-E36AFA16139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079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google</a:t>
            </a:r>
            <a:endParaRPr lang="en-US" dirty="0"/>
          </a:p>
          <a:p>
            <a:r>
              <a:rPr lang="en-US" dirty="0"/>
              <a:t>example</a:t>
            </a:r>
            <a:r>
              <a:rPr lang="en-US" baseline="0" dirty="0"/>
              <a:t> un-</a:t>
            </a:r>
            <a:r>
              <a:rPr lang="en-US" baseline="0" dirty="0" err="1"/>
              <a:t>shushabel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25F57B-E712-1542-A7DA-F23BBA60C56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826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E418D6-78D6-234C-8613-E36AFA16139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7559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E418D6-78D6-234C-8613-E36AFA16139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2718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the other hand, stressed voiceless stops are aspirated across the board &gt; </a:t>
            </a:r>
            <a:r>
              <a:rPr lang="en-US" dirty="0" err="1"/>
              <a:t>allophony</a:t>
            </a:r>
            <a:r>
              <a:rPr lang="en-US" dirty="0"/>
              <a:t>, not </a:t>
            </a:r>
            <a:r>
              <a:rPr lang="en-US" dirty="0" err="1"/>
              <a:t>allomorphy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418D6-78D6-234C-8613-E36AFA16139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826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E418D6-78D6-234C-8613-E36AFA16139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0914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that </a:t>
            </a:r>
            <a:r>
              <a:rPr lang="en-US" dirty="0" err="1"/>
              <a:t>ing</a:t>
            </a:r>
            <a:r>
              <a:rPr lang="en-US" dirty="0"/>
              <a:t> is a morpheme in walking, but not in bring, and that </a:t>
            </a:r>
            <a:r>
              <a:rPr lang="en-US" dirty="0" err="1"/>
              <a:t>er</a:t>
            </a:r>
            <a:r>
              <a:rPr lang="en-US" dirty="0"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418D6-78D6-234C-8613-E36AFA16139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2140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Polysynthetic languages can be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Agglutinative language"/>
              </a:rPr>
              <a:t>agglutinative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or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Fusional language"/>
              </a:rPr>
              <a:t>fusional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depending on whether they encode one or multiple grammatical categories per affix.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418D6-78D6-234C-8613-E36AFA16139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672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F1ED6-190D-A140-B3A3-AEA7E8AAB13C}" type="datetime1">
              <a:rPr lang="en-CA" smtClean="0"/>
              <a:t>2021-02-15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23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A9F63-A9BF-2D41-8596-9FB2734CBBCA}" type="datetime1">
              <a:rPr lang="en-CA" smtClean="0"/>
              <a:t>2021-02-15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69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A6430-5C33-2341-821E-6B42941D9EFC}" type="datetime1">
              <a:rPr lang="en-CA" smtClean="0"/>
              <a:t>2021-02-15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995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FD515-0A38-BC4D-BFFE-4B24D0BA3554}" type="datetime1">
              <a:rPr lang="en-CA" smtClean="0"/>
              <a:t>2021-02-15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236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1215C-359E-8F4A-B25C-A10A6103E97C}" type="datetime1">
              <a:rPr lang="en-CA" smtClean="0"/>
              <a:t>2021-02-15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730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45F6D-1B1A-FE48-B07C-E775671831DA}" type="datetime1">
              <a:rPr lang="en-CA" smtClean="0"/>
              <a:t>2021-02-15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504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D3599-FAF9-9F4A-B79F-8DDC1F973376}" type="datetime1">
              <a:rPr lang="en-CA" smtClean="0"/>
              <a:t>2021-02-15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127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01974-96C0-104F-BD53-B259CA4D1B7E}" type="datetime1">
              <a:rPr lang="en-CA" smtClean="0"/>
              <a:t>2021-02-15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357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239EF-D71E-854E-88A9-606CE04D13A9}" type="datetime1">
              <a:rPr lang="en-CA" smtClean="0"/>
              <a:t>2021-02-15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499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39549-5830-8043-A6BC-F3B68E7B350F}" type="datetime1">
              <a:rPr lang="en-CA" smtClean="0"/>
              <a:t>2021-02-15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186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BFFE2-2A4C-4F44-B687-E06BFED92B36}" type="datetime1">
              <a:rPr lang="en-CA" smtClean="0"/>
              <a:t>2021-02-15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72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9658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47288"/>
            <a:ext cx="10972800" cy="46788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AD8F2659-A450-7A4D-B255-0E6B8E71EABB}" type="datetime1">
              <a:rPr lang="en-CA" smtClean="0"/>
              <a:pPr/>
              <a:t>2021-02-15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250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b="0" i="0" kern="1200">
          <a:solidFill>
            <a:schemeClr val="tx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5" Type="http://schemas.openxmlformats.org/officeDocument/2006/relationships/image" Target="../media/image7.tiff"/><Relationship Id="rId4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orpheme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vocabulary.ugent.be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2212" y="301236"/>
            <a:ext cx="8996100" cy="3007614"/>
          </a:xfrm>
        </p:spPr>
        <p:txBody>
          <a:bodyPr>
            <a:normAutofit/>
          </a:bodyPr>
          <a:lstStyle/>
          <a:p>
            <a:pPr algn="l"/>
            <a:r>
              <a:rPr lang="en-US" sz="6000" dirty="0"/>
              <a:t>Linguistics 201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42212" y="3838458"/>
            <a:ext cx="9653516" cy="2842215"/>
          </a:xfrm>
        </p:spPr>
        <p:txBody>
          <a:bodyPr>
            <a:normAutofit/>
          </a:bodyPr>
          <a:lstStyle/>
          <a:p>
            <a:pPr algn="l"/>
            <a:r>
              <a:rPr lang="en-US" sz="5200" dirty="0">
                <a:solidFill>
                  <a:srgbClr val="0070C0"/>
                </a:solidFill>
              </a:rPr>
              <a:t>Morphology 1</a:t>
            </a:r>
          </a:p>
          <a:p>
            <a:pPr algn="l"/>
            <a:endParaRPr lang="en-US" sz="3500" dirty="0">
              <a:solidFill>
                <a:schemeClr val="tx1"/>
              </a:solidFill>
            </a:endParaRPr>
          </a:p>
          <a:p>
            <a:pPr algn="l"/>
            <a:r>
              <a:rPr lang="en-US" sz="3500" dirty="0">
                <a:solidFill>
                  <a:schemeClr val="tx1"/>
                </a:solidFill>
              </a:rPr>
              <a:t>Francisco Torreira</a:t>
            </a:r>
          </a:p>
        </p:txBody>
      </p:sp>
      <p:cxnSp>
        <p:nvCxnSpPr>
          <p:cNvPr id="5" name="Straight Connector 4"/>
          <p:cNvCxnSpPr>
            <a:cxnSpLocks/>
          </p:cNvCxnSpPr>
          <p:nvPr/>
        </p:nvCxnSpPr>
        <p:spPr>
          <a:xfrm>
            <a:off x="842212" y="3662893"/>
            <a:ext cx="8279345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9655665" y="499813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8178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Morphology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7640" y="1447288"/>
            <a:ext cx="10250128" cy="4678876"/>
          </a:xfrm>
        </p:spPr>
        <p:txBody>
          <a:bodyPr>
            <a:normAutofit lnSpcReduction="10000"/>
          </a:bodyPr>
          <a:lstStyle/>
          <a:p>
            <a:r>
              <a:rPr lang="en-US" sz="2800" dirty="0">
                <a:solidFill>
                  <a:srgbClr val="000000"/>
                </a:solidFill>
              </a:rPr>
              <a:t>Just like in phonology, we will assume that morphology is </a:t>
            </a:r>
            <a:r>
              <a:rPr lang="en-US" sz="2800" dirty="0">
                <a:solidFill>
                  <a:srgbClr val="0070C0"/>
                </a:solidFill>
              </a:rPr>
              <a:t>rule-governed </a:t>
            </a:r>
            <a:r>
              <a:rPr lang="en-US" sz="2800" dirty="0"/>
              <a:t>and</a:t>
            </a:r>
            <a:r>
              <a:rPr lang="en-US" sz="2800" dirty="0">
                <a:solidFill>
                  <a:srgbClr val="0070C0"/>
                </a:solidFill>
              </a:rPr>
              <a:t> productive</a:t>
            </a:r>
          </a:p>
          <a:p>
            <a:endParaRPr lang="en-US" sz="2800" dirty="0">
              <a:solidFill>
                <a:srgbClr val="0070C0"/>
              </a:solidFill>
            </a:endParaRPr>
          </a:p>
          <a:p>
            <a:r>
              <a:rPr lang="en-US" sz="2800" dirty="0">
                <a:solidFill>
                  <a:srgbClr val="000000"/>
                </a:solidFill>
              </a:rPr>
              <a:t>Arbitrary sound-meaning pairing + rules = </a:t>
            </a:r>
            <a:r>
              <a:rPr lang="en-US" sz="2800" dirty="0">
                <a:solidFill>
                  <a:srgbClr val="C00000"/>
                </a:solidFill>
              </a:rPr>
              <a:t>creativity</a:t>
            </a:r>
          </a:p>
          <a:p>
            <a:endParaRPr lang="en-US" sz="2800" dirty="0">
              <a:solidFill>
                <a:srgbClr val="C00000"/>
              </a:solidFill>
            </a:endParaRPr>
          </a:p>
          <a:p>
            <a:r>
              <a:rPr lang="en-US" sz="2800" dirty="0">
                <a:solidFill>
                  <a:srgbClr val="000000"/>
                </a:solidFill>
              </a:rPr>
              <a:t>You can: </a:t>
            </a:r>
          </a:p>
          <a:p>
            <a:pPr lvl="1"/>
            <a:r>
              <a:rPr lang="en-US" sz="2400" dirty="0">
                <a:solidFill>
                  <a:srgbClr val="000000"/>
                </a:solidFill>
              </a:rPr>
              <a:t>make new morphemes: </a:t>
            </a:r>
            <a:r>
              <a:rPr lang="en-US" sz="2400" i="1" dirty="0" err="1">
                <a:solidFill>
                  <a:srgbClr val="000000"/>
                </a:solidFill>
              </a:rPr>
              <a:t>google</a:t>
            </a:r>
            <a:endParaRPr lang="en-US" sz="2400" i="1" dirty="0">
              <a:solidFill>
                <a:srgbClr val="000000"/>
              </a:solidFill>
            </a:endParaRPr>
          </a:p>
          <a:p>
            <a:pPr lvl="1"/>
            <a:r>
              <a:rPr lang="en-US" sz="2400" dirty="0">
                <a:solidFill>
                  <a:srgbClr val="000000"/>
                </a:solidFill>
              </a:rPr>
              <a:t>plug them into the system and combine them with old ones: </a:t>
            </a:r>
            <a:r>
              <a:rPr lang="en-US" sz="2400" i="1" dirty="0" err="1">
                <a:solidFill>
                  <a:srgbClr val="000000"/>
                </a:solidFill>
              </a:rPr>
              <a:t>google-ing</a:t>
            </a:r>
            <a:r>
              <a:rPr lang="en-US" sz="2400" dirty="0">
                <a:solidFill>
                  <a:srgbClr val="000000"/>
                </a:solidFill>
              </a:rPr>
              <a:t>, </a:t>
            </a:r>
            <a:r>
              <a:rPr lang="en-US" sz="2400" i="1" dirty="0" err="1">
                <a:solidFill>
                  <a:srgbClr val="000000"/>
                </a:solidFill>
              </a:rPr>
              <a:t>google</a:t>
            </a:r>
            <a:r>
              <a:rPr lang="en-US" sz="2400" i="1" dirty="0">
                <a:solidFill>
                  <a:srgbClr val="000000"/>
                </a:solidFill>
              </a:rPr>
              <a:t>-able</a:t>
            </a:r>
          </a:p>
          <a:p>
            <a:pPr lvl="1"/>
            <a:r>
              <a:rPr lang="en-US" sz="2400" dirty="0">
                <a:solidFill>
                  <a:srgbClr val="000000"/>
                </a:solidFill>
              </a:rPr>
              <a:t>combine existing ones in new ways and be understood:  </a:t>
            </a:r>
            <a:r>
              <a:rPr lang="en-US" sz="2400" i="1" dirty="0">
                <a:solidFill>
                  <a:srgbClr val="000000"/>
                </a:solidFill>
              </a:rPr>
              <a:t>un-shush-able</a:t>
            </a:r>
            <a:r>
              <a:rPr lang="en-US" sz="2400" dirty="0">
                <a:solidFill>
                  <a:srgbClr val="000000"/>
                </a:solidFill>
              </a:rPr>
              <a:t>, </a:t>
            </a:r>
            <a:r>
              <a:rPr lang="en-US" sz="2400" i="1" dirty="0">
                <a:solidFill>
                  <a:srgbClr val="000000"/>
                </a:solidFill>
              </a:rPr>
              <a:t>un-tree-able</a:t>
            </a:r>
          </a:p>
          <a:p>
            <a:pPr lvl="1"/>
            <a:endParaRPr lang="en-US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158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CFB77-9766-704F-B09C-F86D99946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Morphemes and allomorphs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F1DAF-6421-4A41-91BD-B4C2069713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9056"/>
            <a:ext cx="10671048" cy="4737907"/>
          </a:xfrm>
        </p:spPr>
        <p:txBody>
          <a:bodyPr>
            <a:normAutofit lnSpcReduction="10000"/>
          </a:bodyPr>
          <a:lstStyle/>
          <a:p>
            <a:r>
              <a:rPr lang="en-US" sz="2400" u="sng" dirty="0">
                <a:solidFill>
                  <a:srgbClr val="000000"/>
                </a:solidFill>
              </a:rPr>
              <a:t>Certain</a:t>
            </a:r>
            <a:r>
              <a:rPr lang="en-US" sz="2400" dirty="0">
                <a:solidFill>
                  <a:srgbClr val="000000"/>
                </a:solidFill>
              </a:rPr>
              <a:t> morphemes can exhibit more than one surface form i.e. </a:t>
            </a:r>
            <a:r>
              <a:rPr lang="en-US" sz="2400" dirty="0">
                <a:solidFill>
                  <a:srgbClr val="C00000"/>
                </a:solidFill>
              </a:rPr>
              <a:t>allomorphs</a:t>
            </a:r>
            <a:r>
              <a:rPr lang="en-US" sz="2400" dirty="0">
                <a:solidFill>
                  <a:srgbClr val="000000"/>
                </a:solidFill>
              </a:rPr>
              <a:t> depending on the phonological context* as the result of </a:t>
            </a:r>
            <a:r>
              <a:rPr lang="en-US" sz="2400" dirty="0">
                <a:solidFill>
                  <a:srgbClr val="C00000"/>
                </a:solidFill>
              </a:rPr>
              <a:t>morpheme-specific phonological rules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</a:rPr>
              <a:t>Ex: The English plural morpheme </a:t>
            </a:r>
            <a:r>
              <a:rPr lang="en-US" sz="2400" i="1" dirty="0">
                <a:solidFill>
                  <a:srgbClr val="000000"/>
                </a:solidFill>
              </a:rPr>
              <a:t>-s</a:t>
            </a:r>
            <a:r>
              <a:rPr lang="en-US" sz="2400" dirty="0">
                <a:solidFill>
                  <a:srgbClr val="000000"/>
                </a:solidFill>
              </a:rPr>
              <a:t> /z/ </a:t>
            </a:r>
            <a:r>
              <a:rPr lang="en-US" sz="2400" dirty="0"/>
              <a:t>has three allomorphs [z], [</a:t>
            </a:r>
            <a:r>
              <a:rPr lang="en-US" sz="2400" dirty="0" err="1"/>
              <a:t>əz</a:t>
            </a:r>
            <a:r>
              <a:rPr lang="en-US" sz="2400" dirty="0"/>
              <a:t>], and [s]:</a:t>
            </a:r>
          </a:p>
          <a:p>
            <a:pPr marL="457200" lvl="1" indent="0">
              <a:buNone/>
            </a:pPr>
            <a:r>
              <a:rPr lang="en-US" sz="2000" i="1" dirty="0">
                <a:solidFill>
                  <a:srgbClr val="000000"/>
                </a:solidFill>
              </a:rPr>
              <a:t>	</a:t>
            </a:r>
          </a:p>
          <a:p>
            <a:pPr marL="457200" lvl="1" indent="0">
              <a:buNone/>
            </a:pPr>
            <a:r>
              <a:rPr lang="en-US" sz="2000" i="1" dirty="0">
                <a:solidFill>
                  <a:srgbClr val="000000"/>
                </a:solidFill>
              </a:rPr>
              <a:t>cat</a:t>
            </a:r>
            <a:r>
              <a:rPr lang="en-US" sz="2000" dirty="0">
                <a:solidFill>
                  <a:srgbClr val="000000"/>
                </a:solidFill>
              </a:rPr>
              <a:t> 		/</a:t>
            </a:r>
            <a:r>
              <a:rPr lang="en-CA" sz="2000" dirty="0" err="1">
                <a:solidFill>
                  <a:srgbClr val="000000"/>
                </a:solidFill>
              </a:rPr>
              <a:t>kæt</a:t>
            </a:r>
            <a:r>
              <a:rPr lang="en-CA" sz="2000" dirty="0">
                <a:solidFill>
                  <a:srgbClr val="000000"/>
                </a:solidFill>
              </a:rPr>
              <a:t> </a:t>
            </a:r>
            <a:r>
              <a:rPr lang="en-US" sz="2000" dirty="0">
                <a:solidFill>
                  <a:srgbClr val="000000"/>
                </a:solidFill>
              </a:rPr>
              <a:t>+ z/	[</a:t>
            </a:r>
            <a:r>
              <a:rPr lang="en-CA" sz="2000" dirty="0" err="1">
                <a:solidFill>
                  <a:srgbClr val="000000"/>
                </a:solidFill>
              </a:rPr>
              <a:t>kæt</a:t>
            </a:r>
            <a:r>
              <a:rPr lang="en-US" sz="2000" dirty="0">
                <a:solidFill>
                  <a:srgbClr val="C00000"/>
                </a:solidFill>
              </a:rPr>
              <a:t>s</a:t>
            </a:r>
            <a:r>
              <a:rPr lang="en-US" sz="2000" dirty="0">
                <a:solidFill>
                  <a:srgbClr val="000000"/>
                </a:solidFill>
              </a:rPr>
              <a:t>]		Devoicing after voiceless non-sibilant consonant</a:t>
            </a:r>
          </a:p>
          <a:p>
            <a:pPr marL="457200" lvl="1" indent="0">
              <a:buNone/>
            </a:pPr>
            <a:r>
              <a:rPr lang="en-US" sz="2000" i="1" dirty="0">
                <a:solidFill>
                  <a:srgbClr val="000000"/>
                </a:solidFill>
              </a:rPr>
              <a:t>fox</a:t>
            </a:r>
            <a:r>
              <a:rPr lang="en-US" sz="2000" dirty="0">
                <a:solidFill>
                  <a:srgbClr val="000000"/>
                </a:solidFill>
              </a:rPr>
              <a:t> 		/</a:t>
            </a:r>
            <a:r>
              <a:rPr lang="en-CA" sz="2000" dirty="0" err="1">
                <a:solidFill>
                  <a:srgbClr val="000000"/>
                </a:solidFill>
              </a:rPr>
              <a:t>fɑks</a:t>
            </a:r>
            <a:r>
              <a:rPr lang="en-US" sz="2000" dirty="0">
                <a:solidFill>
                  <a:srgbClr val="000000"/>
                </a:solidFill>
              </a:rPr>
              <a:t> + z/	[</a:t>
            </a:r>
            <a:r>
              <a:rPr lang="en-CA" sz="2000" dirty="0" err="1">
                <a:solidFill>
                  <a:srgbClr val="000000"/>
                </a:solidFill>
              </a:rPr>
              <a:t>fɑks</a:t>
            </a:r>
            <a:r>
              <a:rPr lang="en-US" sz="2000" dirty="0" err="1">
                <a:solidFill>
                  <a:srgbClr val="C00000"/>
                </a:solidFill>
              </a:rPr>
              <a:t>əz</a:t>
            </a:r>
            <a:r>
              <a:rPr lang="en-US" sz="2000" dirty="0">
                <a:solidFill>
                  <a:srgbClr val="000000"/>
                </a:solidFill>
              </a:rPr>
              <a:t>]		Schwa-insertion after sibilants i.e. /s, z, </a:t>
            </a:r>
            <a:r>
              <a:rPr lang="en-CA" sz="2000" dirty="0" err="1">
                <a:solidFill>
                  <a:srgbClr val="000000"/>
                </a:solidFill>
              </a:rPr>
              <a:t>ʒ</a:t>
            </a:r>
            <a:r>
              <a:rPr lang="en-CA" sz="2000" dirty="0">
                <a:solidFill>
                  <a:srgbClr val="000000"/>
                </a:solidFill>
              </a:rPr>
              <a:t>, </a:t>
            </a:r>
            <a:r>
              <a:rPr lang="en-CA" sz="2000" dirty="0" err="1">
                <a:solidFill>
                  <a:srgbClr val="000000"/>
                </a:solidFill>
              </a:rPr>
              <a:t>ʃ</a:t>
            </a:r>
            <a:r>
              <a:rPr lang="en-CA" sz="2000" dirty="0">
                <a:solidFill>
                  <a:srgbClr val="000000"/>
                </a:solidFill>
              </a:rPr>
              <a:t>, </a:t>
            </a:r>
            <a:r>
              <a:rPr lang="en-CA" sz="2000" dirty="0" err="1">
                <a:solidFill>
                  <a:srgbClr val="000000"/>
                </a:solidFill>
              </a:rPr>
              <a:t>tʃ</a:t>
            </a:r>
            <a:r>
              <a:rPr lang="en-CA" sz="2000" dirty="0">
                <a:solidFill>
                  <a:srgbClr val="000000"/>
                </a:solidFill>
              </a:rPr>
              <a:t>, </a:t>
            </a:r>
            <a:r>
              <a:rPr lang="en-CA" sz="2000" dirty="0" err="1">
                <a:solidFill>
                  <a:srgbClr val="000000"/>
                </a:solidFill>
              </a:rPr>
              <a:t>dʒ</a:t>
            </a:r>
            <a:r>
              <a:rPr lang="en-US" sz="2000" dirty="0">
                <a:solidFill>
                  <a:srgbClr val="000000"/>
                </a:solidFill>
              </a:rPr>
              <a:t>/</a:t>
            </a:r>
          </a:p>
          <a:p>
            <a:pPr marL="457200" lvl="1" indent="0">
              <a:buNone/>
            </a:pPr>
            <a:r>
              <a:rPr lang="en-US" sz="2000" i="1" dirty="0">
                <a:solidFill>
                  <a:srgbClr val="000000"/>
                </a:solidFill>
              </a:rPr>
              <a:t>dog</a:t>
            </a:r>
            <a:r>
              <a:rPr lang="en-US" sz="2000" dirty="0">
                <a:solidFill>
                  <a:srgbClr val="000000"/>
                </a:solidFill>
              </a:rPr>
              <a:t> 		/</a:t>
            </a:r>
            <a:r>
              <a:rPr lang="en-CA" sz="2000" dirty="0" err="1">
                <a:solidFill>
                  <a:srgbClr val="000000"/>
                </a:solidFill>
              </a:rPr>
              <a:t>dɑg</a:t>
            </a:r>
            <a:r>
              <a:rPr lang="en-US" sz="2000" dirty="0">
                <a:solidFill>
                  <a:srgbClr val="000000"/>
                </a:solidFill>
              </a:rPr>
              <a:t>+ z/		[</a:t>
            </a:r>
            <a:r>
              <a:rPr lang="en-CA" sz="2000" dirty="0" err="1">
                <a:solidFill>
                  <a:srgbClr val="000000"/>
                </a:solidFill>
              </a:rPr>
              <a:t>dɑg</a:t>
            </a:r>
            <a:r>
              <a:rPr lang="en-US" sz="2000" dirty="0">
                <a:solidFill>
                  <a:srgbClr val="C00000"/>
                </a:solidFill>
              </a:rPr>
              <a:t>z</a:t>
            </a:r>
            <a:r>
              <a:rPr lang="en-US" sz="2000" dirty="0">
                <a:solidFill>
                  <a:srgbClr val="000000"/>
                </a:solidFill>
              </a:rPr>
              <a:t>]		[z] elsewhere (least </a:t>
            </a:r>
            <a:r>
              <a:rPr lang="en-US" sz="2000">
                <a:solidFill>
                  <a:srgbClr val="000000"/>
                </a:solidFill>
              </a:rPr>
              <a:t>restricted environment</a:t>
            </a:r>
            <a:r>
              <a:rPr lang="en-US" sz="2000" dirty="0">
                <a:solidFill>
                  <a:srgbClr val="000000"/>
                </a:solidFill>
              </a:rPr>
              <a:t>)</a:t>
            </a:r>
          </a:p>
          <a:p>
            <a:pPr marL="457200" lvl="1" indent="0">
              <a:buNone/>
            </a:pPr>
            <a:endParaRPr lang="en-US" sz="2000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</a:rPr>
              <a:t>In this case, the rules that predict the correct allomorph do </a:t>
            </a:r>
            <a:r>
              <a:rPr lang="en-US" sz="2400" u="sng" dirty="0">
                <a:solidFill>
                  <a:srgbClr val="000000"/>
                </a:solidFill>
              </a:rPr>
              <a:t>not</a:t>
            </a:r>
            <a:r>
              <a:rPr lang="en-US" sz="2400" dirty="0">
                <a:solidFill>
                  <a:srgbClr val="000000"/>
                </a:solidFill>
              </a:rPr>
              <a:t> apply to the phoneme /z/ across the English lexicon, but rather only to the plural morpheme /z/</a:t>
            </a:r>
          </a:p>
        </p:txBody>
      </p:sp>
    </p:spTree>
    <p:extLst>
      <p:ext uri="{BB962C8B-B14F-4D97-AF65-F5344CB8AC3E}">
        <p14:creationId xmlns:p14="http://schemas.microsoft.com/office/powerpoint/2010/main" val="2161114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028B2-771A-7541-868C-B08CE4CD6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Allomorphy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8189C-357D-6541-98D9-48286409C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47288"/>
            <a:ext cx="10972800" cy="513607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NL" dirty="0"/>
              <a:t>Other examples of allomorphy in English:</a:t>
            </a:r>
          </a:p>
          <a:p>
            <a:pPr marL="0" indent="0">
              <a:buNone/>
            </a:pPr>
            <a:endParaRPr lang="en-NL" i="1" dirty="0"/>
          </a:p>
          <a:p>
            <a:r>
              <a:rPr lang="en-NL" i="1" dirty="0"/>
              <a:t>-ed </a:t>
            </a:r>
            <a:r>
              <a:rPr lang="en-NL" dirty="0"/>
              <a:t>(past tense marker)</a:t>
            </a:r>
          </a:p>
          <a:p>
            <a:pPr lvl="1"/>
            <a:r>
              <a:rPr lang="en-NL" i="1" dirty="0"/>
              <a:t>walked</a:t>
            </a:r>
            <a:r>
              <a:rPr lang="en-NL" dirty="0"/>
              <a:t> [-t]						after voiceless consonants other than /t/</a:t>
            </a:r>
          </a:p>
          <a:p>
            <a:pPr lvl="1"/>
            <a:r>
              <a:rPr lang="en-NL" dirty="0"/>
              <a:t>hunted [-</a:t>
            </a:r>
            <a:r>
              <a:rPr lang="en-US" dirty="0" err="1"/>
              <a:t>ɪd</a:t>
            </a:r>
            <a:r>
              <a:rPr lang="en-NL" dirty="0"/>
              <a:t>] or [-</a:t>
            </a:r>
            <a:r>
              <a:rPr lang="en-US" dirty="0" err="1"/>
              <a:t>əd</a:t>
            </a:r>
            <a:r>
              <a:rPr lang="en-NL" dirty="0"/>
              <a:t>]			after /t/ or /d/</a:t>
            </a:r>
          </a:p>
          <a:p>
            <a:pPr lvl="1"/>
            <a:r>
              <a:rPr lang="en-NL" i="1" dirty="0"/>
              <a:t>obeyed</a:t>
            </a:r>
            <a:r>
              <a:rPr lang="en-NL" dirty="0"/>
              <a:t> [-d]						elsewhere</a:t>
            </a:r>
          </a:p>
          <a:p>
            <a:pPr lvl="1"/>
            <a:endParaRPr lang="en-NL" dirty="0"/>
          </a:p>
          <a:p>
            <a:r>
              <a:rPr lang="en-US" i="1" dirty="0"/>
              <a:t>a </a:t>
            </a:r>
            <a:r>
              <a:rPr lang="en-US" dirty="0"/>
              <a:t>(indefinite article)</a:t>
            </a:r>
          </a:p>
          <a:p>
            <a:pPr lvl="1"/>
            <a:r>
              <a:rPr lang="en-NL" i="1" dirty="0"/>
              <a:t>a</a:t>
            </a:r>
            <a:r>
              <a:rPr lang="en-NL" dirty="0"/>
              <a:t> </a:t>
            </a:r>
            <a:r>
              <a:rPr lang="en-NL" i="1" dirty="0"/>
              <a:t>person</a:t>
            </a:r>
            <a:r>
              <a:rPr lang="en-NL" dirty="0"/>
              <a:t>: [ej]					when stressed</a:t>
            </a:r>
            <a:r>
              <a:rPr lang="en-NL" sz="2800" dirty="0"/>
              <a:t>								</a:t>
            </a:r>
          </a:p>
          <a:p>
            <a:pPr lvl="1"/>
            <a:r>
              <a:rPr lang="en-NL" sz="2800" i="1" dirty="0"/>
              <a:t>an orange</a:t>
            </a:r>
            <a:r>
              <a:rPr lang="en-NL" sz="2800" dirty="0"/>
              <a:t>: [</a:t>
            </a:r>
            <a:r>
              <a:rPr lang="en-US" sz="2800" dirty="0" err="1"/>
              <a:t>ən</a:t>
            </a:r>
            <a:r>
              <a:rPr lang="en-NL" sz="2800" dirty="0"/>
              <a:t>]				when unstressed before a vowel</a:t>
            </a:r>
          </a:p>
          <a:p>
            <a:pPr lvl="1"/>
            <a:r>
              <a:rPr lang="en-NL" i="1" dirty="0"/>
              <a:t>a person: </a:t>
            </a:r>
            <a:r>
              <a:rPr lang="en-NL" dirty="0"/>
              <a:t>[</a:t>
            </a:r>
            <a:r>
              <a:rPr lang="en-US" dirty="0" err="1"/>
              <a:t>ə</a:t>
            </a:r>
            <a:r>
              <a:rPr lang="en-NL" dirty="0"/>
              <a:t>]					when unstressed elsewhere</a:t>
            </a:r>
            <a:endParaRPr lang="en-NL" sz="2800" dirty="0"/>
          </a:p>
          <a:p>
            <a:pPr marL="914400" lvl="2" indent="0">
              <a:buNone/>
            </a:pPr>
            <a:r>
              <a:rPr lang="en-NL" dirty="0"/>
              <a:t>	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0CD4B-75D5-E447-9FEE-4B6B0AB1E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8978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6233" y="274638"/>
            <a:ext cx="9758308" cy="965894"/>
          </a:xfrm>
        </p:spPr>
        <p:txBody>
          <a:bodyPr>
            <a:normAutofit/>
          </a:bodyPr>
          <a:lstStyle/>
          <a:p>
            <a:r>
              <a:rPr lang="en-US" sz="3800" dirty="0"/>
              <a:t>Steps in constructing “cats”, “dogs”, “foxes”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Surface realization (i.e. pronunciation) comes about via 4 steps: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Lexical entries (underlying phonological level)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Morphological rules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Morphophonological rules applying to the /z/ plural morpheme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Allophonic (surface phonetic) variation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006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6233" y="274638"/>
            <a:ext cx="9758308" cy="965894"/>
          </a:xfrm>
        </p:spPr>
        <p:txBody>
          <a:bodyPr>
            <a:normAutofit/>
          </a:bodyPr>
          <a:lstStyle/>
          <a:p>
            <a:r>
              <a:rPr lang="en-US" sz="3800" dirty="0"/>
              <a:t>Steps in constructing “cats”, “dogs”, “foxes”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25910" y="1470788"/>
            <a:ext cx="8673158" cy="46788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Lexical entries                 </a:t>
            </a:r>
          </a:p>
          <a:p>
            <a:pPr marL="400050" lvl="1" indent="0">
              <a:buNone/>
            </a:pPr>
            <a:endParaRPr lang="en-US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92932" y="3059224"/>
            <a:ext cx="1342106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/</a:t>
            </a:r>
            <a:r>
              <a:rPr lang="en-US" sz="2400" dirty="0" err="1"/>
              <a:t>kæt</a:t>
            </a:r>
            <a:r>
              <a:rPr lang="en-US" sz="2400" dirty="0"/>
              <a:t>/</a:t>
            </a:r>
          </a:p>
          <a:p>
            <a:r>
              <a:rPr lang="en-US" sz="2400" dirty="0"/>
              <a:t>Noun</a:t>
            </a:r>
          </a:p>
          <a:p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5067745" y="3059224"/>
            <a:ext cx="1342106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/</a:t>
            </a:r>
            <a:r>
              <a:rPr lang="en-US" sz="2400" dirty="0" err="1"/>
              <a:t>dɑg</a:t>
            </a:r>
            <a:r>
              <a:rPr lang="en-US" sz="2400" dirty="0"/>
              <a:t>/</a:t>
            </a:r>
          </a:p>
          <a:p>
            <a:r>
              <a:rPr lang="en-US" sz="2400" dirty="0"/>
              <a:t>Noun</a:t>
            </a:r>
          </a:p>
          <a:p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7152029" y="3059224"/>
            <a:ext cx="1342106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/</a:t>
            </a:r>
            <a:r>
              <a:rPr lang="en-US" sz="2400" dirty="0" err="1"/>
              <a:t>fɑks</a:t>
            </a:r>
            <a:r>
              <a:rPr lang="en-US" sz="2400" dirty="0"/>
              <a:t>/</a:t>
            </a:r>
          </a:p>
          <a:p>
            <a:r>
              <a:rPr lang="en-US" sz="2400" dirty="0"/>
              <a:t>Noun</a:t>
            </a:r>
          </a:p>
          <a:p>
            <a:endParaRPr lang="en-US" sz="2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1" y="3942086"/>
            <a:ext cx="2023423" cy="137924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8093" y="3810226"/>
            <a:ext cx="2216071" cy="172871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9851" y="3976800"/>
            <a:ext cx="2341618" cy="156213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124347" y="3059224"/>
            <a:ext cx="13421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/-z/</a:t>
            </a:r>
          </a:p>
          <a:p>
            <a:r>
              <a:rPr lang="en-US" sz="2400" dirty="0"/>
              <a:t>suffix</a:t>
            </a:r>
          </a:p>
          <a:p>
            <a:endParaRPr lang="en-US" sz="2400" dirty="0"/>
          </a:p>
          <a:p>
            <a:r>
              <a:rPr lang="en-US" sz="2400" dirty="0"/>
              <a:t>[plural]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80661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6233" y="274638"/>
            <a:ext cx="9758308" cy="965894"/>
          </a:xfrm>
        </p:spPr>
        <p:txBody>
          <a:bodyPr>
            <a:normAutofit/>
          </a:bodyPr>
          <a:lstStyle/>
          <a:p>
            <a:r>
              <a:rPr lang="en-US" sz="3800" dirty="0"/>
              <a:t>Steps in constructing “cats”, “dogs”, “foxes”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1161" y="1447288"/>
            <a:ext cx="10577275" cy="49090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2. Morphological rule (of plural formation):</a:t>
            </a:r>
          </a:p>
          <a:p>
            <a:pPr marL="400050" lvl="1" indent="0">
              <a:buNone/>
            </a:pPr>
            <a:r>
              <a:rPr lang="en-US" dirty="0">
                <a:solidFill>
                  <a:srgbClr val="C00000"/>
                </a:solidFill>
              </a:rPr>
              <a:t>					Noun → Noun + /z/</a:t>
            </a:r>
          </a:p>
          <a:p>
            <a:pPr marL="400050" lvl="1" indent="0">
              <a:buNone/>
            </a:pPr>
            <a:r>
              <a:rPr lang="en-US" dirty="0">
                <a:solidFill>
                  <a:srgbClr val="000000"/>
                </a:solidFill>
              </a:rPr>
              <a:t>Outputs:</a:t>
            </a:r>
          </a:p>
          <a:p>
            <a:pPr marL="1314450" lvl="2" indent="-514350"/>
            <a:r>
              <a:rPr lang="en-US" dirty="0"/>
              <a:t>/</a:t>
            </a:r>
            <a:r>
              <a:rPr lang="en-US" dirty="0" err="1"/>
              <a:t>kæt</a:t>
            </a:r>
            <a:r>
              <a:rPr lang="en-US" dirty="0"/>
              <a:t>-z/</a:t>
            </a:r>
          </a:p>
          <a:p>
            <a:pPr marL="1314450" lvl="2" indent="-514350"/>
            <a:r>
              <a:rPr lang="en-US" dirty="0"/>
              <a:t>/</a:t>
            </a:r>
            <a:r>
              <a:rPr lang="en-US" dirty="0" err="1"/>
              <a:t>dɑg</a:t>
            </a:r>
            <a:r>
              <a:rPr lang="en-US" dirty="0"/>
              <a:t>-z/</a:t>
            </a:r>
          </a:p>
          <a:p>
            <a:pPr marL="1314450" lvl="2" indent="-514350"/>
            <a:r>
              <a:rPr lang="en-US" dirty="0"/>
              <a:t>/</a:t>
            </a:r>
            <a:r>
              <a:rPr lang="en-US" dirty="0" err="1"/>
              <a:t>fɑks</a:t>
            </a:r>
            <a:r>
              <a:rPr lang="en-US" dirty="0"/>
              <a:t>-z/</a:t>
            </a:r>
          </a:p>
          <a:p>
            <a:pPr marL="800100" lvl="2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3. Morphophonological rules (apply to specific morphemes only)</a:t>
            </a:r>
          </a:p>
          <a:p>
            <a:pPr marL="400050" lvl="1" indent="0">
              <a:buNone/>
            </a:pPr>
            <a:r>
              <a:rPr lang="en-US" dirty="0">
                <a:solidFill>
                  <a:srgbClr val="000000"/>
                </a:solidFill>
              </a:rPr>
              <a:t>Outputs: </a:t>
            </a:r>
          </a:p>
          <a:p>
            <a:pPr marL="1314450" lvl="2" indent="-514350"/>
            <a:r>
              <a:rPr lang="en-US" dirty="0" err="1"/>
              <a:t>kæt</a:t>
            </a:r>
            <a:r>
              <a:rPr lang="en-US" dirty="0"/>
              <a:t>-s</a:t>
            </a:r>
          </a:p>
          <a:p>
            <a:pPr marL="1314450" lvl="2" indent="-514350"/>
            <a:r>
              <a:rPr lang="en-US" dirty="0" err="1"/>
              <a:t>dɑg</a:t>
            </a:r>
            <a:r>
              <a:rPr lang="en-US" dirty="0"/>
              <a:t>-z</a:t>
            </a:r>
          </a:p>
          <a:p>
            <a:pPr marL="1314450" lvl="2" indent="-514350"/>
            <a:r>
              <a:rPr lang="en-US" dirty="0" err="1"/>
              <a:t>fɑks-əz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954385" y="5067215"/>
            <a:ext cx="64264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1. Devoicing: /z/ -&gt; [s] / voiceless non-sibilant _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C00000"/>
                </a:solidFill>
              </a:rPr>
              <a:t>2. Schwa-insertion: </a:t>
            </a:r>
            <a:r>
              <a:rPr lang="en-US" sz="2000" dirty="0" err="1">
                <a:solidFill>
                  <a:srgbClr val="C00000"/>
                </a:solidFill>
              </a:rPr>
              <a:t>ø</a:t>
            </a:r>
            <a:r>
              <a:rPr lang="en-US" sz="2000" dirty="0">
                <a:solidFill>
                  <a:srgbClr val="C00000"/>
                </a:solidFill>
              </a:rPr>
              <a:t> → [</a:t>
            </a:r>
            <a:r>
              <a:rPr lang="en-US" sz="2000" dirty="0" err="1">
                <a:solidFill>
                  <a:srgbClr val="C00000"/>
                </a:solidFill>
              </a:rPr>
              <a:t>ə</a:t>
            </a:r>
            <a:r>
              <a:rPr lang="en-US" sz="2000" dirty="0">
                <a:solidFill>
                  <a:srgbClr val="C00000"/>
                </a:solidFill>
              </a:rPr>
              <a:t>] / sibilant _ z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432B38-70EB-814A-9FEC-7BFDDDB8149D}"/>
              </a:ext>
            </a:extLst>
          </p:cNvPr>
          <p:cNvSpPr txBox="1"/>
          <p:nvPr/>
        </p:nvSpPr>
        <p:spPr>
          <a:xfrm>
            <a:off x="4954385" y="6378441"/>
            <a:ext cx="5167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This means ‘nothing’, not a mid front rounded vowel!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2F02202-D367-7D45-899B-4A117371A804}"/>
              </a:ext>
            </a:extLst>
          </p:cNvPr>
          <p:cNvCxnSpPr>
            <a:cxnSpLocks/>
          </p:cNvCxnSpPr>
          <p:nvPr/>
        </p:nvCxnSpPr>
        <p:spPr>
          <a:xfrm flipV="1">
            <a:off x="7155170" y="6061124"/>
            <a:ext cx="0" cy="31731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3101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6233" y="274638"/>
            <a:ext cx="9758308" cy="965894"/>
          </a:xfrm>
        </p:spPr>
        <p:txBody>
          <a:bodyPr>
            <a:normAutofit/>
          </a:bodyPr>
          <a:lstStyle/>
          <a:p>
            <a:r>
              <a:rPr lang="en-US" sz="3800" dirty="0"/>
              <a:t>Steps in constructing “cats”, “dogs”, “foxes”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8145" y="1447288"/>
            <a:ext cx="10523913" cy="5237978"/>
          </a:xfrm>
        </p:spPr>
        <p:txBody>
          <a:bodyPr>
            <a:normAutofit/>
          </a:bodyPr>
          <a:lstStyle/>
          <a:p>
            <a:r>
              <a:rPr lang="en-US" dirty="0"/>
              <a:t>4.  Allophonic rules (apply to all morphemes/words)</a:t>
            </a:r>
            <a:endParaRPr lang="en-US" dirty="0">
              <a:solidFill>
                <a:srgbClr val="000000"/>
              </a:solidFill>
            </a:endParaRPr>
          </a:p>
          <a:p>
            <a:pPr marL="400050" lvl="1" indent="0">
              <a:buNone/>
            </a:pPr>
            <a:r>
              <a:rPr lang="en-US" dirty="0">
                <a:solidFill>
                  <a:srgbClr val="000000"/>
                </a:solidFill>
              </a:rPr>
              <a:t>Outputs:</a:t>
            </a:r>
          </a:p>
          <a:p>
            <a:pPr marL="1314450" lvl="2" indent="-514350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kʰæt̚s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  <a:p>
            <a:pPr marL="800100" lvl="2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14450" lvl="2" indent="-514350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dɑːgz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  <a:p>
            <a:pPr marL="1314450" lvl="2" indent="-514350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14450" lvl="2" indent="-514350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fɑksəz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cxnSp>
        <p:nvCxnSpPr>
          <p:cNvPr id="7" name="Straight Arrow Connector 6"/>
          <p:cNvCxnSpPr>
            <a:cxnSpLocks/>
          </p:cNvCxnSpPr>
          <p:nvPr/>
        </p:nvCxnSpPr>
        <p:spPr>
          <a:xfrm flipH="1">
            <a:off x="2493690" y="2589182"/>
            <a:ext cx="1383072" cy="1634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cxnSpLocks/>
          </p:cNvCxnSpPr>
          <p:nvPr/>
        </p:nvCxnSpPr>
        <p:spPr>
          <a:xfrm flipH="1" flipV="1">
            <a:off x="2606285" y="3861611"/>
            <a:ext cx="1401206" cy="2227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570313" y="3150107"/>
            <a:ext cx="516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unreleased /t/ in /t/+obstruent word-final sequences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007491" y="3899714"/>
            <a:ext cx="4320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vowel lengthening before voiced </a:t>
            </a:r>
            <a:r>
              <a:rPr lang="en-US" dirty="0" err="1"/>
              <a:t>obstruents</a:t>
            </a:r>
            <a:endParaRPr lang="en-US" dirty="0"/>
          </a:p>
        </p:txBody>
      </p:sp>
      <p:cxnSp>
        <p:nvCxnSpPr>
          <p:cNvPr id="17" name="Straight Arrow Connector 16"/>
          <p:cNvCxnSpPr>
            <a:cxnSpLocks/>
          </p:cNvCxnSpPr>
          <p:nvPr/>
        </p:nvCxnSpPr>
        <p:spPr>
          <a:xfrm flipH="1" flipV="1">
            <a:off x="2859578" y="2776617"/>
            <a:ext cx="651964" cy="39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16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07491" y="2232182"/>
            <a:ext cx="3926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aspiration before stressed vowels OR in word-initial position</a:t>
            </a:r>
          </a:p>
        </p:txBody>
      </p:sp>
    </p:spTree>
    <p:extLst>
      <p:ext uri="{BB962C8B-B14F-4D97-AF65-F5344CB8AC3E}">
        <p14:creationId xmlns:p14="http://schemas.microsoft.com/office/powerpoint/2010/main" val="3770756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6233" y="274638"/>
            <a:ext cx="9758308" cy="965894"/>
          </a:xfrm>
        </p:spPr>
        <p:txBody>
          <a:bodyPr>
            <a:normAutofit/>
          </a:bodyPr>
          <a:lstStyle/>
          <a:p>
            <a:r>
              <a:rPr lang="en-US" sz="3800" dirty="0"/>
              <a:t>Steps in constructing plural nouns in English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467" y="1447288"/>
            <a:ext cx="11192933" cy="4678876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Surface realization comes about via 4 steps: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/>
              <a:t>Lexical entries 			</a:t>
            </a:r>
            <a:r>
              <a:rPr lang="en-US" sz="2400" dirty="0">
                <a:solidFill>
                  <a:srgbClr val="0070C0"/>
                </a:solidFill>
              </a:rPr>
              <a:t>e.g. /</a:t>
            </a:r>
            <a:r>
              <a:rPr lang="en-US" sz="2400" dirty="0" err="1">
                <a:solidFill>
                  <a:srgbClr val="0070C0"/>
                </a:solidFill>
              </a:rPr>
              <a:t>kæt</a:t>
            </a:r>
            <a:r>
              <a:rPr lang="en-US" sz="2400" dirty="0">
                <a:solidFill>
                  <a:srgbClr val="0070C0"/>
                </a:solidFill>
              </a:rPr>
              <a:t>/, /z/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/>
              <a:t>Morphological rules	     </a:t>
            </a:r>
            <a:r>
              <a:rPr lang="en-US" sz="2400" dirty="0">
                <a:solidFill>
                  <a:srgbClr val="0070C0"/>
                </a:solidFill>
              </a:rPr>
              <a:t>/</a:t>
            </a:r>
            <a:r>
              <a:rPr lang="en-US" sz="2400" dirty="0" err="1">
                <a:solidFill>
                  <a:srgbClr val="0070C0"/>
                </a:solidFill>
              </a:rPr>
              <a:t>kæt</a:t>
            </a:r>
            <a:r>
              <a:rPr lang="en-US" sz="2400" dirty="0">
                <a:solidFill>
                  <a:srgbClr val="0070C0"/>
                </a:solidFill>
              </a:rPr>
              <a:t>/ + /z/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/>
              <a:t>Morphophonological rules applying to the /z/ plural morpheme </a:t>
            </a:r>
            <a:r>
              <a:rPr lang="en-US" sz="2400" dirty="0">
                <a:solidFill>
                  <a:srgbClr val="0070C0"/>
                </a:solidFill>
              </a:rPr>
              <a:t>[</a:t>
            </a:r>
            <a:r>
              <a:rPr lang="en-US" sz="2400" dirty="0" err="1">
                <a:solidFill>
                  <a:srgbClr val="0070C0"/>
                </a:solidFill>
              </a:rPr>
              <a:t>kæts</a:t>
            </a:r>
            <a:r>
              <a:rPr lang="en-US" sz="2400" dirty="0">
                <a:solidFill>
                  <a:srgbClr val="0070C0"/>
                </a:solidFill>
              </a:rPr>
              <a:t>]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/>
              <a:t>Allophonic (surface phonetic) variation </a:t>
            </a:r>
            <a:r>
              <a:rPr lang="en-US" sz="24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2400" dirty="0" err="1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kʰæt̚s</a:t>
            </a:r>
            <a:r>
              <a:rPr lang="en-US" sz="24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0802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u="sng" dirty="0"/>
              <a:t>Types of words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000000"/>
                </a:solidFill>
              </a:rPr>
              <a:t>Mono-morphemic</a:t>
            </a:r>
          </a:p>
          <a:p>
            <a:pPr lvl="1"/>
            <a:r>
              <a:rPr lang="en-US" sz="3200" dirty="0">
                <a:solidFill>
                  <a:srgbClr val="000000"/>
                </a:solidFill>
              </a:rPr>
              <a:t>cannot be decomposed into more than one meaningful part</a:t>
            </a:r>
          </a:p>
          <a:p>
            <a:pPr lvl="2"/>
            <a:r>
              <a:rPr lang="en-US" sz="2800" dirty="0">
                <a:solidFill>
                  <a:srgbClr val="000000"/>
                </a:solidFill>
              </a:rPr>
              <a:t>e.g. </a:t>
            </a:r>
            <a:r>
              <a:rPr lang="en-US" sz="2800" i="1" dirty="0">
                <a:solidFill>
                  <a:srgbClr val="000000"/>
                </a:solidFill>
              </a:rPr>
              <a:t>tree, black, think</a:t>
            </a:r>
          </a:p>
          <a:p>
            <a:pPr lvl="2"/>
            <a:endParaRPr lang="en-US" sz="2800" i="1" dirty="0">
              <a:solidFill>
                <a:srgbClr val="000000"/>
              </a:solidFill>
            </a:endParaRPr>
          </a:p>
          <a:p>
            <a:r>
              <a:rPr lang="en-US" sz="3600" dirty="0">
                <a:solidFill>
                  <a:srgbClr val="000000"/>
                </a:solidFill>
              </a:rPr>
              <a:t>Multi-morphemic:</a:t>
            </a:r>
          </a:p>
          <a:p>
            <a:pPr lvl="1"/>
            <a:r>
              <a:rPr lang="en-US" sz="3200" dirty="0">
                <a:solidFill>
                  <a:srgbClr val="000000"/>
                </a:solidFill>
              </a:rPr>
              <a:t>Words that are morphologically complex</a:t>
            </a:r>
          </a:p>
          <a:p>
            <a:pPr lvl="2"/>
            <a:r>
              <a:rPr lang="en-US" sz="2800" i="1" dirty="0">
                <a:solidFill>
                  <a:srgbClr val="000000"/>
                </a:solidFill>
              </a:rPr>
              <a:t>e.g. tree-s, black-board, un-think-able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433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TPQuestion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>
                <a:ea typeface="MS PGothic" charset="-128"/>
              </a:rPr>
              <a:t>Choose all the words that are morphologically complex</a:t>
            </a:r>
          </a:p>
        </p:txBody>
      </p:sp>
      <p:sp>
        <p:nvSpPr>
          <p:cNvPr id="13314" name="TPAnswers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4352925" y="2436923"/>
            <a:ext cx="4114800" cy="3474465"/>
          </a:xfrm>
        </p:spPr>
        <p:txBody>
          <a:bodyPr>
            <a:normAutofit/>
          </a:bodyPr>
          <a:lstStyle/>
          <a:p>
            <a:pPr marL="514350" indent="-514350">
              <a:buFont typeface="Arial" charset="0"/>
              <a:buAutoNum type="alphaUcPeriod"/>
            </a:pPr>
            <a:r>
              <a:rPr lang="en-US" altLang="en-US" i="1" dirty="0">
                <a:ea typeface="MS PGothic" charset="-128"/>
              </a:rPr>
              <a:t>street</a:t>
            </a:r>
          </a:p>
          <a:p>
            <a:pPr marL="514350" indent="-514350">
              <a:buFont typeface="Arial" charset="0"/>
              <a:buAutoNum type="alphaUcPeriod"/>
            </a:pPr>
            <a:r>
              <a:rPr lang="en-US" altLang="en-US" i="1" dirty="0">
                <a:ea typeface="MS PGothic" charset="-128"/>
              </a:rPr>
              <a:t>walking</a:t>
            </a:r>
          </a:p>
          <a:p>
            <a:pPr marL="514350" indent="-514350">
              <a:buFont typeface="Arial" charset="0"/>
              <a:buAutoNum type="alphaUcPeriod"/>
            </a:pPr>
            <a:r>
              <a:rPr lang="en-US" altLang="en-US" i="1" dirty="0">
                <a:ea typeface="MS PGothic" charset="-128"/>
              </a:rPr>
              <a:t>computer</a:t>
            </a:r>
          </a:p>
          <a:p>
            <a:pPr marL="514350" indent="-514350">
              <a:buFont typeface="Arial" charset="0"/>
              <a:buAutoNum type="alphaUcPeriod"/>
            </a:pPr>
            <a:r>
              <a:rPr lang="en-US" altLang="en-US" i="1" dirty="0">
                <a:ea typeface="MS PGothic" charset="-128"/>
              </a:rPr>
              <a:t>clover</a:t>
            </a:r>
          </a:p>
          <a:p>
            <a:pPr marL="514350" indent="-514350">
              <a:buFont typeface="Arial" charset="0"/>
              <a:buAutoNum type="alphaUcPeriod"/>
            </a:pPr>
            <a:r>
              <a:rPr lang="en-US" altLang="en-US" i="1" dirty="0">
                <a:ea typeface="MS PGothic" charset="-128"/>
              </a:rPr>
              <a:t>bring</a:t>
            </a:r>
          </a:p>
          <a:p>
            <a:pPr marL="0" indent="0">
              <a:buNone/>
            </a:pPr>
            <a:endParaRPr lang="en-US" altLang="en-US" dirty="0">
              <a:ea typeface="MS PGothic" charset="-12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58969" y="1600200"/>
            <a:ext cx="296440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multiple answers OK!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19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411F329-93EC-8C44-A99B-C0C6282972DF}"/>
              </a:ext>
            </a:extLst>
          </p:cNvPr>
          <p:cNvSpPr/>
          <p:nvPr/>
        </p:nvSpPr>
        <p:spPr>
          <a:xfrm>
            <a:off x="4352926" y="3023614"/>
            <a:ext cx="2328863" cy="585787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0B57B6-0126-1C47-B25E-B77F712E68D8}"/>
              </a:ext>
            </a:extLst>
          </p:cNvPr>
          <p:cNvSpPr/>
          <p:nvPr/>
        </p:nvSpPr>
        <p:spPr>
          <a:xfrm>
            <a:off x="4352926" y="3676176"/>
            <a:ext cx="2328863" cy="585787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F4E648-3FF3-B04C-9127-54D350B26B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869" y="4088429"/>
            <a:ext cx="912196" cy="9121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BFD891-94A5-7D43-B399-8F05400A3E55}"/>
              </a:ext>
            </a:extLst>
          </p:cNvPr>
          <p:cNvSpPr txBox="1"/>
          <p:nvPr/>
        </p:nvSpPr>
        <p:spPr>
          <a:xfrm>
            <a:off x="7263786" y="3132347"/>
            <a:ext cx="24078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rgbClr val="0070C0"/>
                </a:solidFill>
              </a:rPr>
              <a:t>walk + </a:t>
            </a:r>
            <a:r>
              <a:rPr lang="en-US" sz="2800" i="1" dirty="0" err="1">
                <a:solidFill>
                  <a:srgbClr val="0070C0"/>
                </a:solidFill>
              </a:rPr>
              <a:t>ing</a:t>
            </a:r>
            <a:endParaRPr lang="en-US" sz="2800" i="1" dirty="0">
              <a:solidFill>
                <a:srgbClr val="0070C0"/>
              </a:solidFill>
            </a:endParaRPr>
          </a:p>
          <a:p>
            <a:r>
              <a:rPr lang="en-US" sz="2800" i="1" dirty="0">
                <a:solidFill>
                  <a:srgbClr val="0070C0"/>
                </a:solidFill>
              </a:rPr>
              <a:t>compute + </a:t>
            </a:r>
            <a:r>
              <a:rPr lang="en-US" sz="2800" i="1" dirty="0" err="1">
                <a:solidFill>
                  <a:srgbClr val="0070C0"/>
                </a:solidFill>
              </a:rPr>
              <a:t>er</a:t>
            </a:r>
            <a:endParaRPr lang="en-US" sz="2800" i="1" dirty="0">
              <a:solidFill>
                <a:srgbClr val="0070C0"/>
              </a:solidFill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0221" y="1453982"/>
            <a:ext cx="9194800" cy="4621965"/>
          </a:xfrm>
        </p:spPr>
        <p:txBody>
          <a:bodyPr>
            <a:normAutofit/>
          </a:bodyPr>
          <a:lstStyle/>
          <a:p>
            <a:r>
              <a:rPr lang="en-US" dirty="0"/>
              <a:t>Assignment 2 due this Wednesday</a:t>
            </a:r>
          </a:p>
          <a:p>
            <a:r>
              <a:rPr lang="en-US" dirty="0"/>
              <a:t>Midterm exam on Feb 22 after Morphology unit</a:t>
            </a:r>
          </a:p>
          <a:p>
            <a:pPr lvl="1"/>
            <a:r>
              <a:rPr lang="en-US" dirty="0"/>
              <a:t>Exam covers Phonetics and Phonology units only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2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989275A-6087-694F-AD3A-01257AE71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965894"/>
          </a:xfrm>
        </p:spPr>
        <p:txBody>
          <a:bodyPr/>
          <a:lstStyle/>
          <a:p>
            <a:r>
              <a:rPr lang="en-US" dirty="0"/>
              <a:t>Logistics</a:t>
            </a:r>
          </a:p>
        </p:txBody>
      </p:sp>
    </p:spTree>
    <p:extLst>
      <p:ext uri="{BB962C8B-B14F-4D97-AF65-F5344CB8AC3E}">
        <p14:creationId xmlns:p14="http://schemas.microsoft.com/office/powerpoint/2010/main" val="37067836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u="sng" dirty="0"/>
              <a:t>Types of morphemes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Free vs. bound morphemes:</a:t>
            </a:r>
          </a:p>
          <a:p>
            <a:pPr>
              <a:spcBef>
                <a:spcPts val="1224"/>
              </a:spcBef>
            </a:pPr>
            <a:r>
              <a:rPr lang="en-US" dirty="0">
                <a:solidFill>
                  <a:srgbClr val="0070C0"/>
                </a:solidFill>
              </a:rPr>
              <a:t>Free</a:t>
            </a:r>
            <a:r>
              <a:rPr lang="en-US" dirty="0">
                <a:solidFill>
                  <a:srgbClr val="000000"/>
                </a:solidFill>
              </a:rPr>
              <a:t>:  a morpheme that can stand as an independent word (i.e. can be free-standing)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</a:rPr>
              <a:t>	e.g. </a:t>
            </a:r>
            <a:r>
              <a:rPr lang="en-US" i="1" dirty="0">
                <a:solidFill>
                  <a:srgbClr val="000000"/>
                </a:solidFill>
              </a:rPr>
              <a:t>tree, black, board, think</a:t>
            </a:r>
          </a:p>
          <a:p>
            <a:pPr lvl="1"/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Bound</a:t>
            </a:r>
            <a:r>
              <a:rPr lang="en-US" dirty="0">
                <a:solidFill>
                  <a:srgbClr val="000000"/>
                </a:solidFill>
              </a:rPr>
              <a:t>: a morpheme that can’t stand alone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</a:rPr>
              <a:t>	e.g. </a:t>
            </a:r>
            <a:r>
              <a:rPr lang="en-US" i="1" dirty="0">
                <a:solidFill>
                  <a:srgbClr val="000000"/>
                </a:solidFill>
              </a:rPr>
              <a:t>-s, -un, -able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015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TPQuestion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MS PGothic" charset="-128"/>
              </a:rPr>
              <a:t>Choose all the free morphemes</a:t>
            </a:r>
          </a:p>
        </p:txBody>
      </p:sp>
      <p:sp>
        <p:nvSpPr>
          <p:cNvPr id="13314" name="TPAnswers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4524375" y="2436923"/>
            <a:ext cx="4114800" cy="3623857"/>
          </a:xfrm>
        </p:spPr>
        <p:txBody>
          <a:bodyPr>
            <a:normAutofit/>
          </a:bodyPr>
          <a:lstStyle/>
          <a:p>
            <a:pPr marL="514350" indent="-514350">
              <a:buFont typeface="Arial" charset="0"/>
              <a:buAutoNum type="alphaUcPeriod"/>
            </a:pPr>
            <a:r>
              <a:rPr lang="en-US" altLang="en-US" i="1" dirty="0">
                <a:ea typeface="MS PGothic" charset="-128"/>
              </a:rPr>
              <a:t>over</a:t>
            </a:r>
          </a:p>
          <a:p>
            <a:pPr marL="514350" indent="-514350">
              <a:buFont typeface="Arial" charset="0"/>
              <a:buAutoNum type="alphaUcPeriod"/>
            </a:pPr>
            <a:r>
              <a:rPr lang="en-US" altLang="en-US" i="1" dirty="0">
                <a:ea typeface="MS PGothic" charset="-128"/>
              </a:rPr>
              <a:t>inter</a:t>
            </a:r>
          </a:p>
          <a:p>
            <a:pPr marL="514350" indent="-514350">
              <a:buFont typeface="Arial" charset="0"/>
              <a:buAutoNum type="alphaUcPeriod"/>
            </a:pPr>
            <a:r>
              <a:rPr lang="en-US" altLang="en-US" i="1" dirty="0" err="1">
                <a:ea typeface="MS PGothic" charset="-128"/>
              </a:rPr>
              <a:t>istic</a:t>
            </a:r>
            <a:endParaRPr lang="en-US" altLang="en-US" i="1" dirty="0">
              <a:ea typeface="MS PGothic" charset="-128"/>
            </a:endParaRPr>
          </a:p>
          <a:p>
            <a:pPr marL="514350" indent="-514350">
              <a:buFont typeface="Arial" charset="0"/>
              <a:buAutoNum type="alphaUcPeriod"/>
            </a:pPr>
            <a:r>
              <a:rPr lang="en-US" altLang="en-US" i="1" dirty="0">
                <a:ea typeface="MS PGothic" charset="-128"/>
              </a:rPr>
              <a:t>thought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158969" y="1600200"/>
            <a:ext cx="296440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multiple answers OK!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21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7BB79C-49BC-9E46-95EB-D5DDC8C7E3E0}"/>
              </a:ext>
            </a:extLst>
          </p:cNvPr>
          <p:cNvSpPr/>
          <p:nvPr/>
        </p:nvSpPr>
        <p:spPr>
          <a:xfrm>
            <a:off x="4252913" y="2436923"/>
            <a:ext cx="2328863" cy="585787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245AB0F-F596-8548-94AA-B52DF88897B3}"/>
              </a:ext>
            </a:extLst>
          </p:cNvPr>
          <p:cNvSpPr/>
          <p:nvPr/>
        </p:nvSpPr>
        <p:spPr>
          <a:xfrm>
            <a:off x="4252913" y="4248851"/>
            <a:ext cx="2328863" cy="585787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Bound vs. free morphemes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309174"/>
            <a:ext cx="10600267" cy="527418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The frequency of free and bound morphemes varies a lot across languages:</a:t>
            </a:r>
          </a:p>
          <a:p>
            <a:pPr lvl="1">
              <a:spcBef>
                <a:spcPts val="1248"/>
              </a:spcBef>
            </a:pPr>
            <a:r>
              <a:rPr lang="en-US" dirty="0">
                <a:solidFill>
                  <a:srgbClr val="0070C0"/>
                </a:solidFill>
              </a:rPr>
              <a:t>Analytic</a:t>
            </a:r>
            <a:r>
              <a:rPr lang="en-US" dirty="0"/>
              <a:t> languages have mostly free morphemes </a:t>
            </a:r>
          </a:p>
          <a:p>
            <a:pPr marL="914400" lvl="2" indent="0">
              <a:buNone/>
            </a:pPr>
            <a:r>
              <a:rPr lang="en-US" dirty="0"/>
              <a:t>e.g. Vietnamese:</a:t>
            </a:r>
          </a:p>
          <a:p>
            <a:pPr marL="1371600" lvl="3" indent="0">
              <a:buNone/>
            </a:pPr>
            <a:r>
              <a:rPr lang="en-US" sz="2400" dirty="0" err="1">
                <a:solidFill>
                  <a:srgbClr val="0070C0"/>
                </a:solidFill>
              </a:rPr>
              <a:t>khi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 err="1">
                <a:solidFill>
                  <a:srgbClr val="0070C0"/>
                </a:solidFill>
              </a:rPr>
              <a:t>tôi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 err="1">
                <a:solidFill>
                  <a:srgbClr val="0070C0"/>
                </a:solidFill>
              </a:rPr>
              <a:t>dên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 err="1">
                <a:solidFill>
                  <a:srgbClr val="0070C0"/>
                </a:solidFill>
              </a:rPr>
              <a:t>nhà</a:t>
            </a:r>
            <a:r>
              <a:rPr lang="en-US" sz="2400" dirty="0">
                <a:solidFill>
                  <a:srgbClr val="0070C0"/>
                </a:solidFill>
              </a:rPr>
              <a:t> ban </a:t>
            </a:r>
            <a:r>
              <a:rPr lang="en-US" sz="2400" dirty="0" err="1">
                <a:solidFill>
                  <a:srgbClr val="0070C0"/>
                </a:solidFill>
              </a:rPr>
              <a:t>tôi</a:t>
            </a:r>
            <a:r>
              <a:rPr lang="en-US" sz="2400" dirty="0">
                <a:solidFill>
                  <a:srgbClr val="0070C0"/>
                </a:solidFill>
              </a:rPr>
              <a:t>, </a:t>
            </a:r>
            <a:r>
              <a:rPr lang="en-US" sz="2400" dirty="0" err="1">
                <a:solidFill>
                  <a:srgbClr val="0070C0"/>
                </a:solidFill>
              </a:rPr>
              <a:t>chúng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 err="1">
                <a:solidFill>
                  <a:srgbClr val="0070C0"/>
                </a:solidFill>
              </a:rPr>
              <a:t>tôi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 err="1">
                <a:solidFill>
                  <a:srgbClr val="0070C0"/>
                </a:solidFill>
              </a:rPr>
              <a:t>bát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 err="1">
                <a:solidFill>
                  <a:srgbClr val="0070C0"/>
                </a:solidFill>
              </a:rPr>
              <a:t>dâu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 err="1">
                <a:solidFill>
                  <a:srgbClr val="0070C0"/>
                </a:solidFill>
              </a:rPr>
              <a:t>làm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 err="1">
                <a:solidFill>
                  <a:srgbClr val="0070C0"/>
                </a:solidFill>
              </a:rPr>
              <a:t>bài</a:t>
            </a:r>
            <a:r>
              <a:rPr lang="en-US" sz="2400" dirty="0">
                <a:solidFill>
                  <a:srgbClr val="0070C0"/>
                </a:solidFill>
              </a:rPr>
              <a:t>.</a:t>
            </a:r>
          </a:p>
          <a:p>
            <a:pPr marL="1371600" lvl="3" indent="0">
              <a:buNone/>
            </a:pPr>
            <a:r>
              <a:rPr lang="en-US" sz="2400" dirty="0"/>
              <a:t>when I come house friend I PLURAL I begin do lesson</a:t>
            </a:r>
          </a:p>
          <a:p>
            <a:pPr marL="1371600" lvl="3" indent="0">
              <a:buNone/>
            </a:pPr>
            <a:r>
              <a:rPr lang="en-US" sz="2400" i="1" dirty="0"/>
              <a:t>when I came to my friend's house, we began to do lessons.</a:t>
            </a:r>
            <a:endParaRPr lang="en-US" sz="2400" dirty="0"/>
          </a:p>
          <a:p>
            <a:pPr marL="1371600" lvl="3" indent="0">
              <a:buNone/>
            </a:pPr>
            <a:endParaRPr lang="en-US" dirty="0"/>
          </a:p>
          <a:p>
            <a:pPr lvl="1"/>
            <a:r>
              <a:rPr lang="en-US" dirty="0">
                <a:solidFill>
                  <a:srgbClr val="FF0000"/>
                </a:solidFill>
              </a:rPr>
              <a:t>Synthetic</a:t>
            </a:r>
            <a:r>
              <a:rPr lang="en-US" dirty="0"/>
              <a:t> languages have mostly bound morphemes</a:t>
            </a:r>
          </a:p>
          <a:p>
            <a:pPr marL="914400" lvl="2" indent="0">
              <a:buNone/>
            </a:pPr>
            <a:r>
              <a:rPr lang="en-US" dirty="0"/>
              <a:t>e.g. </a:t>
            </a:r>
            <a:r>
              <a:rPr lang="en-US" dirty="0" err="1"/>
              <a:t>Yup’ik</a:t>
            </a:r>
            <a:r>
              <a:rPr lang="en-US" dirty="0"/>
              <a:t> Inuit:</a:t>
            </a:r>
          </a:p>
          <a:p>
            <a:pPr marL="914400" lvl="2" indent="0">
              <a:buNone/>
            </a:pPr>
            <a:r>
              <a:rPr lang="en-US" i="1" dirty="0"/>
              <a:t>	</a:t>
            </a:r>
            <a:r>
              <a:rPr lang="en-US" i="1" dirty="0" err="1">
                <a:solidFill>
                  <a:srgbClr val="FF0000"/>
                </a:solidFill>
              </a:rPr>
              <a:t>tuntussuqatarniksaitengqiggtuq</a:t>
            </a:r>
            <a:endParaRPr lang="en-US" i="1" dirty="0">
              <a:solidFill>
                <a:srgbClr val="FF0000"/>
              </a:solidFill>
            </a:endParaRPr>
          </a:p>
          <a:p>
            <a:pPr marL="914400" lvl="2" indent="0">
              <a:buNone/>
            </a:pPr>
            <a:r>
              <a:rPr lang="en-US" i="1" dirty="0"/>
              <a:t>	</a:t>
            </a:r>
            <a:r>
              <a:rPr lang="en-US" dirty="0" err="1"/>
              <a:t>tuntu</a:t>
            </a:r>
            <a:r>
              <a:rPr lang="en-US" dirty="0"/>
              <a:t> -</a:t>
            </a:r>
            <a:r>
              <a:rPr lang="en-US" dirty="0" err="1"/>
              <a:t>ssur</a:t>
            </a:r>
            <a:r>
              <a:rPr lang="en-US" dirty="0"/>
              <a:t> -</a:t>
            </a:r>
            <a:r>
              <a:rPr lang="en-US" dirty="0" err="1"/>
              <a:t>qatar</a:t>
            </a:r>
            <a:r>
              <a:rPr lang="en-US" dirty="0"/>
              <a:t> -</a:t>
            </a:r>
            <a:r>
              <a:rPr lang="en-US" dirty="0" err="1"/>
              <a:t>ni</a:t>
            </a:r>
            <a:r>
              <a:rPr lang="en-US" dirty="0"/>
              <a:t> -</a:t>
            </a:r>
            <a:r>
              <a:rPr lang="en-US" dirty="0" err="1"/>
              <a:t>ksaite</a:t>
            </a:r>
            <a:r>
              <a:rPr lang="en-US" dirty="0"/>
              <a:t> -</a:t>
            </a:r>
            <a:r>
              <a:rPr lang="en-US" dirty="0" err="1"/>
              <a:t>ngqiggte</a:t>
            </a:r>
            <a:r>
              <a:rPr lang="en-US" dirty="0"/>
              <a:t> –</a:t>
            </a:r>
            <a:r>
              <a:rPr lang="en-US" dirty="0" err="1"/>
              <a:t>uq</a:t>
            </a:r>
            <a:endParaRPr lang="en-US" dirty="0"/>
          </a:p>
          <a:p>
            <a:pPr marL="914400" lvl="2" indent="0">
              <a:buNone/>
            </a:pPr>
            <a:r>
              <a:rPr lang="en-US" i="1" dirty="0"/>
              <a:t>	</a:t>
            </a:r>
            <a:r>
              <a:rPr lang="en-US" dirty="0"/>
              <a:t>reindeer -hunt -FUT -say -NEG -again -3SG:IND</a:t>
            </a:r>
          </a:p>
          <a:p>
            <a:pPr marL="914400" lvl="2" indent="0">
              <a:buNone/>
            </a:pPr>
            <a:r>
              <a:rPr lang="en-US" i="1" dirty="0"/>
              <a:t>	</a:t>
            </a:r>
            <a:r>
              <a:rPr lang="en-US" dirty="0"/>
              <a:t>He had not yet said again that he was going to hunt reindeer.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464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C85B9-59B8-C748-9E0F-DE506A35E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64329"/>
            <a:ext cx="10972800" cy="818608"/>
          </a:xfrm>
        </p:spPr>
        <p:txBody>
          <a:bodyPr>
            <a:noAutofit/>
          </a:bodyPr>
          <a:lstStyle/>
          <a:p>
            <a:pPr algn="l"/>
            <a:r>
              <a:rPr lang="en-US" sz="3600" dirty="0"/>
              <a:t>Cross-linguistic variation in morphological complexity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3A2B8E-6789-8940-A7F8-571D1CB3C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23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E09E68-6FE8-854D-86CD-387BC3AAA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719" y="1959041"/>
            <a:ext cx="8279389" cy="34376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2223B4-281A-AE44-B19B-C7363F3204D1}"/>
              </a:ext>
            </a:extLst>
          </p:cNvPr>
          <p:cNvSpPr txBox="1"/>
          <p:nvPr/>
        </p:nvSpPr>
        <p:spPr>
          <a:xfrm>
            <a:off x="7877108" y="5884700"/>
            <a:ext cx="31309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Data from Greenberg (1959)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BBBC49-28E3-CF4B-8B62-54D50122E2D7}"/>
              </a:ext>
            </a:extLst>
          </p:cNvPr>
          <p:cNvSpPr txBox="1"/>
          <p:nvPr/>
        </p:nvSpPr>
        <p:spPr>
          <a:xfrm>
            <a:off x="7877108" y="2616678"/>
            <a:ext cx="270199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Polysynthetic       </a:t>
            </a:r>
          </a:p>
          <a:p>
            <a:r>
              <a:rPr lang="en-US" sz="2000" dirty="0">
                <a:solidFill>
                  <a:srgbClr val="FF0000"/>
                </a:solidFill>
              </a:rPr>
              <a:t> i.e. extremely synthetic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6D9236-2034-1744-ABBA-5D14D64400C8}"/>
              </a:ext>
            </a:extLst>
          </p:cNvPr>
          <p:cNvSpPr txBox="1"/>
          <p:nvPr/>
        </p:nvSpPr>
        <p:spPr>
          <a:xfrm>
            <a:off x="7877108" y="4863636"/>
            <a:ext cx="270199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</a:rPr>
              <a:t>Isolating </a:t>
            </a:r>
          </a:p>
          <a:p>
            <a:r>
              <a:rPr lang="en-US" sz="2000" dirty="0">
                <a:solidFill>
                  <a:srgbClr val="0070C0"/>
                </a:solidFill>
              </a:rPr>
              <a:t>i.e. extremely analytical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F875F7-C69C-4547-9F24-5853B704A2DD}"/>
              </a:ext>
            </a:extLst>
          </p:cNvPr>
          <p:cNvSpPr/>
          <p:nvPr/>
        </p:nvSpPr>
        <p:spPr>
          <a:xfrm>
            <a:off x="3474720" y="2874028"/>
            <a:ext cx="840173" cy="2992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(Inuit)</a:t>
            </a:r>
          </a:p>
        </p:txBody>
      </p:sp>
    </p:spTree>
    <p:extLst>
      <p:ext uri="{BB962C8B-B14F-4D97-AF65-F5344CB8AC3E}">
        <p14:creationId xmlns:p14="http://schemas.microsoft.com/office/powerpoint/2010/main" val="17384424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Roots and affixes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6000" y="1444112"/>
            <a:ext cx="9144000" cy="5139250"/>
          </a:xfrm>
        </p:spPr>
        <p:txBody>
          <a:bodyPr>
            <a:normAutofit/>
          </a:bodyPr>
          <a:lstStyle/>
          <a:p>
            <a:pPr>
              <a:spcBef>
                <a:spcPts val="1368"/>
              </a:spcBef>
            </a:pPr>
            <a:r>
              <a:rPr lang="en-US" dirty="0">
                <a:solidFill>
                  <a:srgbClr val="0070C0"/>
                </a:solidFill>
              </a:rPr>
              <a:t>Root</a:t>
            </a:r>
            <a:r>
              <a:rPr lang="en-US" dirty="0">
                <a:solidFill>
                  <a:srgbClr val="000000"/>
                </a:solidFill>
              </a:rPr>
              <a:t>:</a:t>
            </a:r>
          </a:p>
          <a:p>
            <a:pPr lvl="1">
              <a:spcBef>
                <a:spcPts val="1368"/>
              </a:spcBef>
            </a:pPr>
            <a:r>
              <a:rPr lang="en-US" dirty="0">
                <a:solidFill>
                  <a:srgbClr val="000000"/>
                </a:solidFill>
              </a:rPr>
              <a:t>The morpheme in a word that </a:t>
            </a:r>
            <a:r>
              <a:rPr lang="en-US" dirty="0">
                <a:solidFill>
                  <a:srgbClr val="0070C0"/>
                </a:solidFill>
              </a:rPr>
              <a:t>carries the major component of meaning</a:t>
            </a:r>
          </a:p>
          <a:p>
            <a:pPr lvl="1">
              <a:spcBef>
                <a:spcPts val="1368"/>
              </a:spcBef>
            </a:pPr>
            <a:r>
              <a:rPr lang="en-US" dirty="0">
                <a:solidFill>
                  <a:srgbClr val="000000"/>
                </a:solidFill>
              </a:rPr>
              <a:t>Must belong to a lexical category (e.g. noun, verb, adjective, preposition)</a:t>
            </a:r>
          </a:p>
          <a:p>
            <a:pPr marL="457200" lvl="1" indent="0">
              <a:spcBef>
                <a:spcPts val="1272"/>
              </a:spcBef>
              <a:buNone/>
            </a:pPr>
            <a:r>
              <a:rPr lang="en-US" i="1" dirty="0">
                <a:solidFill>
                  <a:srgbClr val="000000"/>
                </a:solidFill>
              </a:rPr>
              <a:t>		</a:t>
            </a:r>
            <a:r>
              <a:rPr lang="en-US" dirty="0">
                <a:solidFill>
                  <a:srgbClr val="000000"/>
                </a:solidFill>
              </a:rPr>
              <a:t>e.g.</a:t>
            </a:r>
            <a:r>
              <a:rPr lang="en-US" i="1" dirty="0">
                <a:solidFill>
                  <a:srgbClr val="000000"/>
                </a:solidFill>
              </a:rPr>
              <a:t>	reading</a:t>
            </a:r>
            <a:r>
              <a:rPr lang="en-US" dirty="0">
                <a:solidFill>
                  <a:srgbClr val="000000"/>
                </a:solidFill>
              </a:rPr>
              <a:t>			</a:t>
            </a:r>
            <a:r>
              <a:rPr lang="en-US" i="1" dirty="0">
                <a:solidFill>
                  <a:srgbClr val="0070C0"/>
                </a:solidFill>
              </a:rPr>
              <a:t>read</a:t>
            </a:r>
            <a:r>
              <a:rPr lang="en-US" dirty="0">
                <a:solidFill>
                  <a:srgbClr val="000000"/>
                </a:solidFill>
              </a:rPr>
              <a:t> + </a:t>
            </a:r>
            <a:r>
              <a:rPr lang="en-US" i="1" dirty="0" err="1">
                <a:solidFill>
                  <a:srgbClr val="000000"/>
                </a:solidFill>
              </a:rPr>
              <a:t>ing</a:t>
            </a:r>
            <a:endParaRPr lang="en-US" i="1" dirty="0">
              <a:solidFill>
                <a:srgbClr val="000000"/>
              </a:solidFill>
            </a:endParaRPr>
          </a:p>
          <a:p>
            <a:pPr marL="457200" lvl="1" indent="0">
              <a:spcBef>
                <a:spcPts val="72"/>
              </a:spcBef>
              <a:buNone/>
            </a:pPr>
            <a:r>
              <a:rPr lang="en-US" i="1" dirty="0">
                <a:solidFill>
                  <a:srgbClr val="000000"/>
                </a:solidFill>
              </a:rPr>
              <a:t>				boys				</a:t>
            </a:r>
            <a:r>
              <a:rPr lang="en-US" i="1" dirty="0">
                <a:solidFill>
                  <a:srgbClr val="0070C0"/>
                </a:solidFill>
              </a:rPr>
              <a:t>boy</a:t>
            </a:r>
            <a:r>
              <a:rPr lang="en-US" i="1" dirty="0">
                <a:solidFill>
                  <a:srgbClr val="000000"/>
                </a:solidFill>
              </a:rPr>
              <a:t> + s</a:t>
            </a:r>
          </a:p>
          <a:p>
            <a:pPr marL="457200" lvl="1" indent="0">
              <a:spcBef>
                <a:spcPts val="72"/>
              </a:spcBef>
              <a:buNone/>
            </a:pPr>
            <a:r>
              <a:rPr lang="en-US" i="1" dirty="0">
                <a:solidFill>
                  <a:srgbClr val="000000"/>
                </a:solidFill>
              </a:rPr>
              <a:t>				unstoppable 	un + </a:t>
            </a:r>
            <a:r>
              <a:rPr lang="en-US" i="1" dirty="0">
                <a:solidFill>
                  <a:srgbClr val="0070C0"/>
                </a:solidFill>
              </a:rPr>
              <a:t>stop</a:t>
            </a:r>
            <a:r>
              <a:rPr lang="en-US" i="1" dirty="0">
                <a:solidFill>
                  <a:srgbClr val="000000"/>
                </a:solidFill>
              </a:rPr>
              <a:t> + able</a:t>
            </a:r>
          </a:p>
          <a:p>
            <a:pPr marL="457200" lvl="1" indent="0">
              <a:spcBef>
                <a:spcPts val="72"/>
              </a:spcBef>
              <a:buNone/>
            </a:pPr>
            <a:r>
              <a:rPr lang="en-US" i="1" dirty="0">
                <a:solidFill>
                  <a:srgbClr val="000000"/>
                </a:solidFill>
              </a:rPr>
              <a:t>				nicest				</a:t>
            </a:r>
            <a:r>
              <a:rPr lang="en-US" i="1" dirty="0">
                <a:solidFill>
                  <a:srgbClr val="0070C0"/>
                </a:solidFill>
              </a:rPr>
              <a:t>nice</a:t>
            </a:r>
            <a:r>
              <a:rPr lang="en-US" i="1" dirty="0">
                <a:solidFill>
                  <a:srgbClr val="000000"/>
                </a:solidFill>
              </a:rPr>
              <a:t> + </a:t>
            </a:r>
            <a:r>
              <a:rPr lang="en-US" i="1" dirty="0" err="1">
                <a:solidFill>
                  <a:srgbClr val="000000"/>
                </a:solidFill>
              </a:rPr>
              <a:t>est</a:t>
            </a:r>
            <a:endParaRPr lang="en-US" i="1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637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Roots and affixes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5200" y="1447288"/>
            <a:ext cx="9915234" cy="4733379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solidFill>
                  <a:srgbClr val="000000"/>
                </a:solidFill>
              </a:rPr>
              <a:t>In English, roots are typically free morphemes:</a:t>
            </a:r>
          </a:p>
          <a:p>
            <a:pPr lvl="2"/>
            <a:r>
              <a:rPr lang="en-US" sz="2600" i="1" dirty="0">
                <a:solidFill>
                  <a:srgbClr val="000000"/>
                </a:solidFill>
              </a:rPr>
              <a:t>reads: read + s, </a:t>
            </a:r>
            <a:r>
              <a:rPr lang="en-US" sz="2600" dirty="0">
                <a:solidFill>
                  <a:srgbClr val="000000"/>
                </a:solidFill>
              </a:rPr>
              <a:t>where the root </a:t>
            </a:r>
            <a:r>
              <a:rPr lang="en-US" sz="2600" i="1" dirty="0">
                <a:solidFill>
                  <a:srgbClr val="000000"/>
                </a:solidFill>
              </a:rPr>
              <a:t>read</a:t>
            </a:r>
            <a:r>
              <a:rPr lang="en-US" sz="2600" dirty="0">
                <a:solidFill>
                  <a:srgbClr val="000000"/>
                </a:solidFill>
              </a:rPr>
              <a:t> is a free morpheme</a:t>
            </a:r>
            <a:endParaRPr lang="en-US" sz="2600" i="1" dirty="0">
              <a:solidFill>
                <a:srgbClr val="000000"/>
              </a:solidFill>
            </a:endParaRPr>
          </a:p>
          <a:p>
            <a:pPr lvl="2"/>
            <a:r>
              <a:rPr lang="en-US" sz="2600" i="1" dirty="0">
                <a:solidFill>
                  <a:srgbClr val="000000"/>
                </a:solidFill>
              </a:rPr>
              <a:t>toys</a:t>
            </a:r>
            <a:r>
              <a:rPr lang="en-US" sz="2600" dirty="0">
                <a:solidFill>
                  <a:srgbClr val="000000"/>
                </a:solidFill>
              </a:rPr>
              <a:t>: </a:t>
            </a:r>
            <a:r>
              <a:rPr lang="en-US" sz="2600" i="1" dirty="0">
                <a:solidFill>
                  <a:srgbClr val="000000"/>
                </a:solidFill>
              </a:rPr>
              <a:t>toy</a:t>
            </a:r>
            <a:r>
              <a:rPr lang="en-US" sz="2600" dirty="0">
                <a:solidFill>
                  <a:srgbClr val="000000"/>
                </a:solidFill>
              </a:rPr>
              <a:t> + s </a:t>
            </a:r>
            <a:endParaRPr lang="en-US" sz="2600" dirty="0">
              <a:solidFill>
                <a:srgbClr val="0000FF"/>
              </a:solidFill>
            </a:endParaRPr>
          </a:p>
          <a:p>
            <a:pPr>
              <a:spcBef>
                <a:spcPts val="1224"/>
              </a:spcBef>
            </a:pPr>
            <a:endParaRPr lang="en-US" dirty="0">
              <a:solidFill>
                <a:srgbClr val="0070C0"/>
              </a:solidFill>
            </a:endParaRPr>
          </a:p>
          <a:p>
            <a:pPr>
              <a:spcBef>
                <a:spcPts val="1224"/>
              </a:spcBef>
            </a:pPr>
            <a:r>
              <a:rPr lang="en-US" dirty="0">
                <a:solidFill>
                  <a:srgbClr val="0070C0"/>
                </a:solidFill>
              </a:rPr>
              <a:t>Bound root </a:t>
            </a:r>
            <a:r>
              <a:rPr lang="en-US" dirty="0"/>
              <a:t>(rare in English)</a:t>
            </a:r>
            <a:r>
              <a:rPr lang="en-US" dirty="0">
                <a:solidFill>
                  <a:srgbClr val="000000"/>
                </a:solidFill>
              </a:rPr>
              <a:t>: carries meaning, has lexical category, but cannot stand on its own: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“</a:t>
            </a:r>
            <a:r>
              <a:rPr lang="en-US" dirty="0">
                <a:solidFill>
                  <a:srgbClr val="0070C0"/>
                </a:solidFill>
              </a:rPr>
              <a:t>-</a:t>
            </a:r>
            <a:r>
              <a:rPr lang="en-US" dirty="0" err="1">
                <a:solidFill>
                  <a:srgbClr val="0070C0"/>
                </a:solidFill>
              </a:rPr>
              <a:t>flate</a:t>
            </a:r>
            <a:r>
              <a:rPr lang="en-US" dirty="0">
                <a:solidFill>
                  <a:srgbClr val="000000"/>
                </a:solidFill>
              </a:rPr>
              <a:t>”</a:t>
            </a:r>
          </a:p>
          <a:p>
            <a:pPr lvl="2"/>
            <a:r>
              <a:rPr lang="en-US" dirty="0">
                <a:solidFill>
                  <a:srgbClr val="000000"/>
                </a:solidFill>
              </a:rPr>
              <a:t>de-</a:t>
            </a:r>
            <a:r>
              <a:rPr lang="en-US" dirty="0" err="1">
                <a:solidFill>
                  <a:srgbClr val="0070C0"/>
                </a:solidFill>
              </a:rPr>
              <a:t>flate</a:t>
            </a:r>
            <a:r>
              <a:rPr lang="en-US" dirty="0">
                <a:solidFill>
                  <a:srgbClr val="000000"/>
                </a:solidFill>
              </a:rPr>
              <a:t>, in-</a:t>
            </a:r>
            <a:r>
              <a:rPr lang="en-US" dirty="0" err="1">
                <a:solidFill>
                  <a:srgbClr val="0070C0"/>
                </a:solidFill>
              </a:rPr>
              <a:t>flate</a:t>
            </a:r>
            <a:endParaRPr lang="en-US" dirty="0">
              <a:solidFill>
                <a:srgbClr val="0070C0"/>
              </a:solidFill>
            </a:endParaRPr>
          </a:p>
          <a:p>
            <a:pPr lvl="1"/>
            <a:r>
              <a:rPr lang="en-US" dirty="0">
                <a:solidFill>
                  <a:srgbClr val="000000"/>
                </a:solidFill>
              </a:rPr>
              <a:t>“</a:t>
            </a:r>
            <a:r>
              <a:rPr lang="en-US" dirty="0" err="1">
                <a:solidFill>
                  <a:srgbClr val="000000"/>
                </a:solidFill>
              </a:rPr>
              <a:t>ept</a:t>
            </a:r>
            <a:r>
              <a:rPr lang="en-US" dirty="0">
                <a:solidFill>
                  <a:srgbClr val="000000"/>
                </a:solidFill>
              </a:rPr>
              <a:t>”, “kempt”</a:t>
            </a:r>
          </a:p>
          <a:p>
            <a:pPr lvl="2"/>
            <a:r>
              <a:rPr lang="en-US" dirty="0">
                <a:solidFill>
                  <a:srgbClr val="000000"/>
                </a:solidFill>
              </a:rPr>
              <a:t>in-</a:t>
            </a:r>
            <a:r>
              <a:rPr lang="en-US" dirty="0" err="1">
                <a:solidFill>
                  <a:srgbClr val="0070C0"/>
                </a:solidFill>
              </a:rPr>
              <a:t>ept</a:t>
            </a:r>
            <a:r>
              <a:rPr lang="en-US" dirty="0">
                <a:solidFill>
                  <a:srgbClr val="000000"/>
                </a:solidFill>
              </a:rPr>
              <a:t>, un-</a:t>
            </a:r>
            <a:r>
              <a:rPr lang="en-US" dirty="0">
                <a:solidFill>
                  <a:srgbClr val="0070C0"/>
                </a:solidFill>
              </a:rPr>
              <a:t>kempt</a:t>
            </a:r>
          </a:p>
          <a:p>
            <a:pPr>
              <a:spcBef>
                <a:spcPts val="1224"/>
              </a:spcBef>
            </a:pPr>
            <a:endParaRPr lang="en-US" dirty="0">
              <a:solidFill>
                <a:srgbClr val="000000"/>
              </a:solidFill>
            </a:endParaRPr>
          </a:p>
          <a:p>
            <a:pPr>
              <a:spcBef>
                <a:spcPts val="1224"/>
              </a:spcBef>
            </a:pPr>
            <a:r>
              <a:rPr lang="en-US" dirty="0">
                <a:solidFill>
                  <a:srgbClr val="000000"/>
                </a:solidFill>
              </a:rPr>
              <a:t>In English these are rare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But in many languages most roots are bound!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103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Bound roots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Bound root</a:t>
            </a:r>
            <a:r>
              <a:rPr lang="en-US" dirty="0">
                <a:solidFill>
                  <a:srgbClr val="000000"/>
                </a:solidFill>
              </a:rPr>
              <a:t>: carries meaning, has lexical category, </a:t>
            </a:r>
            <a:r>
              <a:rPr lang="en-US" dirty="0">
                <a:solidFill>
                  <a:srgbClr val="C00000"/>
                </a:solidFill>
              </a:rPr>
              <a:t>but cannot stand on its own</a:t>
            </a:r>
          </a:p>
          <a:p>
            <a:pPr marL="457200" lvl="1" indent="0">
              <a:buNone/>
            </a:pPr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In Japanese, verbs are always bound e.g. </a:t>
            </a:r>
            <a:r>
              <a:rPr lang="en-US" dirty="0"/>
              <a:t>/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toɾ</a:t>
            </a:r>
            <a:r>
              <a:rPr lang="en-US" dirty="0"/>
              <a:t>/ </a:t>
            </a:r>
            <a:r>
              <a:rPr lang="en-US" dirty="0">
                <a:solidFill>
                  <a:srgbClr val="000000"/>
                </a:solidFill>
              </a:rPr>
              <a:t>‘take’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/</a:t>
            </a:r>
            <a:r>
              <a:rPr lang="en-US" dirty="0" err="1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toɾ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anai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 		</a:t>
            </a:r>
            <a:r>
              <a:rPr lang="en-US" dirty="0">
                <a:solidFill>
                  <a:srgbClr val="000000"/>
                </a:solidFill>
              </a:rPr>
              <a:t>“don’t take”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/</a:t>
            </a:r>
            <a:r>
              <a:rPr lang="en-US" dirty="0" err="1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toɾ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ɯ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		</a:t>
            </a:r>
            <a:r>
              <a:rPr lang="en-US" dirty="0">
                <a:solidFill>
                  <a:srgbClr val="000000"/>
                </a:solidFill>
              </a:rPr>
              <a:t>“take (present tense)”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/</a:t>
            </a:r>
            <a:r>
              <a:rPr lang="en-US" dirty="0" err="1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toɾ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e/			</a:t>
            </a:r>
            <a:r>
              <a:rPr lang="en-US" dirty="0">
                <a:solidFill>
                  <a:srgbClr val="000000"/>
                </a:solidFill>
              </a:rPr>
              <a:t>“take!”</a:t>
            </a:r>
          </a:p>
          <a:p>
            <a:pPr marL="457200" lvl="1" indent="0">
              <a:buNone/>
            </a:pPr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In Spanish, verbs are always bound e.g. /</a:t>
            </a:r>
            <a:r>
              <a:rPr lang="en-US" dirty="0" err="1">
                <a:solidFill>
                  <a:srgbClr val="000000"/>
                </a:solidFill>
              </a:rPr>
              <a:t>kom</a:t>
            </a:r>
            <a:r>
              <a:rPr lang="en-US" dirty="0">
                <a:solidFill>
                  <a:srgbClr val="000000"/>
                </a:solidFill>
              </a:rPr>
              <a:t>/ ‘eat’	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/</a:t>
            </a:r>
            <a:r>
              <a:rPr lang="en-US" dirty="0" err="1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kom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o/		</a:t>
            </a:r>
            <a:r>
              <a:rPr lang="en-US" dirty="0">
                <a:solidFill>
                  <a:srgbClr val="000000"/>
                </a:solidFill>
              </a:rPr>
              <a:t>“I eat”						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/</a:t>
            </a:r>
            <a:r>
              <a:rPr lang="en-US" dirty="0" err="1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kom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es/		</a:t>
            </a:r>
            <a:r>
              <a:rPr lang="en-US" dirty="0">
                <a:solidFill>
                  <a:srgbClr val="000000"/>
                </a:solidFill>
              </a:rPr>
              <a:t>“you eat”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/</a:t>
            </a:r>
            <a:r>
              <a:rPr lang="en-US" dirty="0" err="1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kom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emos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	</a:t>
            </a:r>
            <a:r>
              <a:rPr lang="en-US" dirty="0">
                <a:solidFill>
                  <a:srgbClr val="000000"/>
                </a:solidFill>
              </a:rPr>
              <a:t>“we eat”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412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Roots and affixes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224"/>
              </a:spcBef>
            </a:pPr>
            <a:r>
              <a:rPr lang="en-US" dirty="0">
                <a:solidFill>
                  <a:srgbClr val="0070C0"/>
                </a:solidFill>
              </a:rPr>
              <a:t>Affix</a:t>
            </a:r>
            <a:r>
              <a:rPr lang="en-US" dirty="0">
                <a:solidFill>
                  <a:srgbClr val="000000"/>
                </a:solidFill>
              </a:rPr>
              <a:t>: no lexical category*, always bound, e.g.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“un-” (not, contrary to)</a:t>
            </a:r>
          </a:p>
          <a:p>
            <a:pPr lvl="2"/>
            <a:r>
              <a:rPr lang="en-US" dirty="0">
                <a:solidFill>
                  <a:srgbClr val="000000"/>
                </a:solidFill>
              </a:rPr>
              <a:t>un-necessary, un-wind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“-s” (plural)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“-able” (capable of, suitable for)</a:t>
            </a:r>
          </a:p>
          <a:p>
            <a:pPr lvl="2"/>
            <a:r>
              <a:rPr lang="en-US" dirty="0">
                <a:solidFill>
                  <a:srgbClr val="000000"/>
                </a:solidFill>
              </a:rPr>
              <a:t>sing-able, win-able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27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2D955C-8489-434C-A845-00F06CBA098A}"/>
              </a:ext>
            </a:extLst>
          </p:cNvPr>
          <p:cNvSpPr txBox="1"/>
          <p:nvPr/>
        </p:nvSpPr>
        <p:spPr>
          <a:xfrm>
            <a:off x="7759908" y="4902880"/>
            <a:ext cx="38224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* Note: In the lexicon, these can be listed without a lexical category, or simply as ‘Affix’</a:t>
            </a:r>
          </a:p>
        </p:txBody>
      </p:sp>
    </p:spTree>
    <p:extLst>
      <p:ext uri="{BB962C8B-B14F-4D97-AF65-F5344CB8AC3E}">
        <p14:creationId xmlns:p14="http://schemas.microsoft.com/office/powerpoint/2010/main" val="2072641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ED254-3C88-4445-A22B-FB1A151E3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53773"/>
            <a:ext cx="8229600" cy="965894"/>
          </a:xfrm>
        </p:spPr>
        <p:txBody>
          <a:bodyPr/>
          <a:lstStyle/>
          <a:p>
            <a:r>
              <a:rPr lang="en-US" u="sng" dirty="0"/>
              <a:t>Types of affixes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29D26-72FA-FC40-B2E5-4FBFFA614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467" y="1119667"/>
            <a:ext cx="10549466" cy="4678876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Prefixes</a:t>
            </a:r>
            <a:r>
              <a:rPr lang="en-US" dirty="0"/>
              <a:t> and </a:t>
            </a:r>
            <a:r>
              <a:rPr lang="en-US" dirty="0">
                <a:solidFill>
                  <a:srgbClr val="C00000"/>
                </a:solidFill>
              </a:rPr>
              <a:t>suffixes</a:t>
            </a:r>
            <a:r>
              <a:rPr lang="en-US" dirty="0"/>
              <a:t> are attached to the front and end of their bases, e.g.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C00000"/>
                </a:solidFill>
              </a:rPr>
              <a:t>Infixes</a:t>
            </a:r>
            <a:r>
              <a:rPr lang="en-US" dirty="0"/>
              <a:t> are inserted within another morpheme, e.g. -in- infix in Tagalog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AC33B5-F2E9-2A4E-84D1-7C2EC2FFD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28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CF9175-6EE8-9344-A3EE-437BAD5FA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3968" y="1813333"/>
            <a:ext cx="3806288" cy="15143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5C6183-25F9-104F-846B-87D4BE2CC1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2772" y="4654005"/>
            <a:ext cx="6028089" cy="1273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3832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09075"/>
            <a:ext cx="10972800" cy="4947275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/>
              <a:t>Morphology: Study of word structure</a:t>
            </a:r>
          </a:p>
          <a:p>
            <a:pPr lvl="1"/>
            <a:r>
              <a:rPr lang="en-US" sz="2400" dirty="0"/>
              <a:t>Morpheme: smallest meaningful unit in language			</a:t>
            </a:r>
            <a:r>
              <a:rPr lang="en-US" sz="2400" i="1" dirty="0">
                <a:solidFill>
                  <a:srgbClr val="0070C0"/>
                </a:solidFill>
              </a:rPr>
              <a:t>cat, dog, -s, -</a:t>
            </a:r>
            <a:r>
              <a:rPr lang="en-US" sz="2400" i="1" dirty="0" err="1">
                <a:solidFill>
                  <a:srgbClr val="0070C0"/>
                </a:solidFill>
              </a:rPr>
              <a:t>ing</a:t>
            </a:r>
            <a:endParaRPr lang="en-US" sz="2400" i="1" dirty="0">
              <a:solidFill>
                <a:srgbClr val="0070C0"/>
              </a:solidFill>
            </a:endParaRPr>
          </a:p>
          <a:p>
            <a:pPr lvl="1"/>
            <a:r>
              <a:rPr lang="en-US" sz="2400" dirty="0"/>
              <a:t>Words: smallest free-standing units in language			</a:t>
            </a:r>
            <a:r>
              <a:rPr lang="en-US" sz="2400" i="1" dirty="0">
                <a:solidFill>
                  <a:srgbClr val="0070C0"/>
                </a:solidFill>
              </a:rPr>
              <a:t>cat, cats, dogs, walk, walking</a:t>
            </a:r>
          </a:p>
          <a:p>
            <a:pPr lvl="2"/>
            <a:r>
              <a:rPr lang="en-US" sz="2000" dirty="0"/>
              <a:t>Can be mono or polymorphemic</a:t>
            </a:r>
            <a:endParaRPr lang="en-US" sz="2400" dirty="0"/>
          </a:p>
          <a:p>
            <a:pPr lvl="1"/>
            <a:r>
              <a:rPr lang="en-US" sz="2400" dirty="0"/>
              <a:t>The lexicon: inventory of words and morphemes in a language</a:t>
            </a:r>
          </a:p>
          <a:p>
            <a:pPr lvl="1"/>
            <a:endParaRPr lang="en-US" sz="2800" dirty="0"/>
          </a:p>
          <a:p>
            <a:r>
              <a:rPr lang="en-US" sz="2800" dirty="0"/>
              <a:t>Morphemes can be free vs. bound</a:t>
            </a:r>
          </a:p>
          <a:p>
            <a:pPr lvl="1"/>
            <a:r>
              <a:rPr lang="en-US" sz="2400" dirty="0"/>
              <a:t>Free: can stand alone as words							</a:t>
            </a:r>
            <a:r>
              <a:rPr lang="en-US" sz="2400" i="1" dirty="0">
                <a:solidFill>
                  <a:srgbClr val="0070C0"/>
                </a:solidFill>
              </a:rPr>
              <a:t>cat, walk</a:t>
            </a:r>
            <a:endParaRPr lang="en-US" sz="2400" dirty="0">
              <a:solidFill>
                <a:srgbClr val="0070C0"/>
              </a:solidFill>
            </a:endParaRPr>
          </a:p>
          <a:p>
            <a:pPr lvl="1"/>
            <a:r>
              <a:rPr lang="en-US" sz="2400" dirty="0"/>
              <a:t>Bound: cannot stand alone e.g. /–s/ plural marker)		</a:t>
            </a:r>
            <a:r>
              <a:rPr lang="en-US" sz="2400" i="1" dirty="0">
                <a:solidFill>
                  <a:srgbClr val="0070C0"/>
                </a:solidFill>
              </a:rPr>
              <a:t>-s, -</a:t>
            </a:r>
            <a:r>
              <a:rPr lang="en-US" sz="2400" i="1" dirty="0" err="1">
                <a:solidFill>
                  <a:srgbClr val="0070C0"/>
                </a:solidFill>
              </a:rPr>
              <a:t>ing</a:t>
            </a:r>
            <a:endParaRPr lang="en-US" sz="2400" i="1" dirty="0">
              <a:solidFill>
                <a:srgbClr val="0070C0"/>
              </a:solidFill>
            </a:endParaRPr>
          </a:p>
          <a:p>
            <a:pPr marL="457200" lvl="1" indent="0">
              <a:buNone/>
            </a:pPr>
            <a:endParaRPr lang="en-US" sz="2400" dirty="0"/>
          </a:p>
          <a:p>
            <a:r>
              <a:rPr lang="en-US" sz="2800" dirty="0"/>
              <a:t>Morphemes are either roots or affixes</a:t>
            </a:r>
          </a:p>
          <a:p>
            <a:pPr lvl="1"/>
            <a:r>
              <a:rPr lang="en-US" sz="2400" dirty="0"/>
              <a:t>Roots: carry major meaning component; have lexical category		</a:t>
            </a:r>
            <a:r>
              <a:rPr lang="en-US" sz="2400" i="1" dirty="0">
                <a:solidFill>
                  <a:srgbClr val="0070C0"/>
                </a:solidFill>
              </a:rPr>
              <a:t>walk, cat, dog</a:t>
            </a:r>
          </a:p>
          <a:p>
            <a:pPr lvl="1"/>
            <a:r>
              <a:rPr lang="en-US" sz="2400" dirty="0"/>
              <a:t>Affixes: no lexical category, always bound							</a:t>
            </a:r>
            <a:r>
              <a:rPr lang="en-US" sz="2400" dirty="0">
                <a:solidFill>
                  <a:srgbClr val="0070C0"/>
                </a:solidFill>
              </a:rPr>
              <a:t>-</a:t>
            </a:r>
            <a:r>
              <a:rPr lang="en-US" sz="2400" i="1" dirty="0" err="1">
                <a:solidFill>
                  <a:srgbClr val="0070C0"/>
                </a:solidFill>
              </a:rPr>
              <a:t>ing</a:t>
            </a:r>
            <a:r>
              <a:rPr lang="en-US" sz="2400" i="1" dirty="0">
                <a:solidFill>
                  <a:srgbClr val="0070C0"/>
                </a:solidFill>
              </a:rPr>
              <a:t>, -s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598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69036"/>
            <a:ext cx="10972800" cy="472190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Morphology</a:t>
            </a:r>
          </a:p>
          <a:p>
            <a:pPr lvl="1"/>
            <a:r>
              <a:rPr lang="en-US" dirty="0"/>
              <a:t>Definition</a:t>
            </a:r>
          </a:p>
          <a:p>
            <a:pPr lvl="1"/>
            <a:r>
              <a:rPr lang="en-US" dirty="0"/>
              <a:t>Words and morphemes</a:t>
            </a:r>
          </a:p>
          <a:p>
            <a:pPr lvl="1"/>
            <a:r>
              <a:rPr lang="en-US" dirty="0"/>
              <a:t>The lexicon</a:t>
            </a:r>
          </a:p>
          <a:p>
            <a:pPr lvl="1"/>
            <a:r>
              <a:rPr lang="en-US" dirty="0" err="1"/>
              <a:t>Allomorphy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Types of words</a:t>
            </a:r>
          </a:p>
          <a:p>
            <a:pPr lvl="1"/>
            <a:r>
              <a:rPr lang="en-US" dirty="0"/>
              <a:t>Monomorphemic vs. multimorphemic</a:t>
            </a:r>
          </a:p>
          <a:p>
            <a:pPr lvl="1"/>
            <a:endParaRPr lang="en-US" dirty="0"/>
          </a:p>
          <a:p>
            <a:r>
              <a:rPr lang="en-US" dirty="0"/>
              <a:t>Types of morphemes</a:t>
            </a:r>
          </a:p>
          <a:p>
            <a:pPr lvl="1"/>
            <a:r>
              <a:rPr lang="en-US" dirty="0"/>
              <a:t>Free vs. bound</a:t>
            </a:r>
          </a:p>
          <a:p>
            <a:pPr lvl="1"/>
            <a:r>
              <a:rPr lang="en-US" dirty="0"/>
              <a:t>Roots vs. affixes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354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morphology?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The study of the </a:t>
            </a:r>
            <a:r>
              <a:rPr lang="en-US" dirty="0">
                <a:solidFill>
                  <a:srgbClr val="0070C0"/>
                </a:solidFill>
              </a:rPr>
              <a:t>structure of words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6642"/>
          <a:stretch/>
        </p:blipFill>
        <p:spPr>
          <a:xfrm>
            <a:off x="7123088" y="3930581"/>
            <a:ext cx="3492447" cy="1939484"/>
          </a:xfrm>
          <a:prstGeom prst="ellipse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4687" t="18988" r="2151" b="-3059"/>
          <a:stretch/>
        </p:blipFill>
        <p:spPr>
          <a:xfrm>
            <a:off x="2686899" y="3428999"/>
            <a:ext cx="2966724" cy="2220960"/>
          </a:xfrm>
          <a:prstGeom prst="ellipse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90349" y="2413337"/>
            <a:ext cx="31478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WORDS</a:t>
            </a:r>
          </a:p>
          <a:p>
            <a:r>
              <a:rPr lang="en-US" sz="2000" dirty="0"/>
              <a:t>The smallest </a:t>
            </a:r>
            <a:r>
              <a:rPr lang="en-US" sz="2000" dirty="0">
                <a:solidFill>
                  <a:srgbClr val="C00000"/>
                </a:solidFill>
              </a:rPr>
              <a:t>free-standing </a:t>
            </a:r>
            <a:r>
              <a:rPr lang="en-US" sz="2000" dirty="0"/>
              <a:t>units of language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08021" y="2413337"/>
            <a:ext cx="34870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MORPHEMES</a:t>
            </a:r>
          </a:p>
          <a:p>
            <a:r>
              <a:rPr lang="en-US" sz="2000" dirty="0"/>
              <a:t>The </a:t>
            </a:r>
            <a:r>
              <a:rPr lang="en-US" sz="2000" dirty="0">
                <a:solidFill>
                  <a:srgbClr val="C00000"/>
                </a:solidFill>
              </a:rPr>
              <a:t>smallest unit that carries meaning or function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942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Morphemes and words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-342900">
              <a:buFont typeface="Arial"/>
              <a:buChar char="•"/>
            </a:pPr>
            <a:r>
              <a:rPr lang="en-US" sz="28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Morpheme</a:t>
            </a:r>
            <a:r>
              <a:rPr lang="en-US" sz="2800" dirty="0"/>
              <a:t>: smallest unit in a language </a:t>
            </a:r>
            <a:r>
              <a:rPr lang="en-US" sz="2800" dirty="0">
                <a:solidFill>
                  <a:srgbClr val="C00000"/>
                </a:solidFill>
              </a:rPr>
              <a:t>that carries meaning or function</a:t>
            </a:r>
          </a:p>
          <a:p>
            <a:pPr marL="342900" lvl="1" indent="-342900"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</a:rPr>
              <a:t>Each word contains </a:t>
            </a:r>
            <a:r>
              <a:rPr lang="en-US" sz="2800" u="sng" dirty="0">
                <a:solidFill>
                  <a:srgbClr val="000000"/>
                </a:solidFill>
              </a:rPr>
              <a:t>at least one morpheme</a:t>
            </a:r>
            <a:r>
              <a:rPr lang="en-US" sz="2800" dirty="0">
                <a:solidFill>
                  <a:srgbClr val="000000"/>
                </a:solidFill>
              </a:rPr>
              <a:t>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447054" y="2909563"/>
            <a:ext cx="86804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cats</a:t>
            </a:r>
            <a:r>
              <a:rPr lang="en-US" sz="2400" dirty="0"/>
              <a:t>				2 morphemes (</a:t>
            </a:r>
            <a:r>
              <a:rPr lang="en-US" sz="2400" i="1" dirty="0"/>
              <a:t>cat</a:t>
            </a:r>
            <a:r>
              <a:rPr lang="en-US" sz="2400" dirty="0"/>
              <a:t> + </a:t>
            </a:r>
            <a:r>
              <a:rPr lang="en-US" sz="2400" i="1" dirty="0"/>
              <a:t>s</a:t>
            </a:r>
            <a:r>
              <a:rPr lang="en-US" sz="2400" dirty="0"/>
              <a:t>)</a:t>
            </a:r>
          </a:p>
          <a:p>
            <a:r>
              <a:rPr lang="en-US" sz="2400" i="1" dirty="0"/>
              <a:t>stark</a:t>
            </a:r>
            <a:r>
              <a:rPr lang="en-US" sz="2400" dirty="0"/>
              <a:t>		      		1 morpheme (</a:t>
            </a:r>
            <a:r>
              <a:rPr lang="en-US" sz="2400" i="1" dirty="0"/>
              <a:t>stark</a:t>
            </a:r>
            <a:r>
              <a:rPr lang="en-US" sz="2400" dirty="0"/>
              <a:t>)</a:t>
            </a:r>
          </a:p>
          <a:p>
            <a:r>
              <a:rPr lang="en-US" sz="2400" i="1" dirty="0"/>
              <a:t>unmissable</a:t>
            </a:r>
            <a:r>
              <a:rPr lang="en-US" sz="2400" dirty="0"/>
              <a:t>    		3 morphemes (</a:t>
            </a:r>
            <a:r>
              <a:rPr lang="en-US" sz="2400" i="1" dirty="0"/>
              <a:t>un </a:t>
            </a:r>
            <a:r>
              <a:rPr lang="en-US" sz="2400" dirty="0"/>
              <a:t>+ </a:t>
            </a:r>
            <a:r>
              <a:rPr lang="en-US" sz="2400" i="1" dirty="0"/>
              <a:t>miss</a:t>
            </a:r>
            <a:r>
              <a:rPr lang="en-US" sz="2400" dirty="0"/>
              <a:t> + </a:t>
            </a:r>
            <a:r>
              <a:rPr lang="en-US" sz="2400" i="1" dirty="0"/>
              <a:t>able</a:t>
            </a:r>
            <a:r>
              <a:rPr lang="en-US" sz="2400" dirty="0"/>
              <a:t>)</a:t>
            </a:r>
          </a:p>
          <a:p>
            <a:endParaRPr lang="en-US" sz="36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424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Morphemes and words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47287"/>
            <a:ext cx="10972800" cy="4909063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Words are the </a:t>
            </a:r>
            <a:r>
              <a:rPr lang="en-US" sz="2400" dirty="0">
                <a:solidFill>
                  <a:srgbClr val="0070C0"/>
                </a:solidFill>
              </a:rPr>
              <a:t>smallest free forms </a:t>
            </a:r>
            <a:r>
              <a:rPr lang="en-US" sz="2400" dirty="0"/>
              <a:t>found in language:</a:t>
            </a:r>
          </a:p>
          <a:p>
            <a:pPr lvl="1"/>
            <a:r>
              <a:rPr lang="en-US" sz="2000" dirty="0"/>
              <a:t>They do not have to occur in a fixed position with respect to neighboring elements</a:t>
            </a:r>
          </a:p>
          <a:p>
            <a:pPr lvl="1"/>
            <a:r>
              <a:rPr lang="en-US" sz="2000" dirty="0"/>
              <a:t>Typically, they can appear in isolation</a:t>
            </a:r>
          </a:p>
          <a:p>
            <a:endParaRPr lang="en-US" sz="2400" dirty="0"/>
          </a:p>
          <a:p>
            <a:r>
              <a:rPr lang="en-US" sz="2400" dirty="0"/>
              <a:t>Consider the following:</a:t>
            </a:r>
          </a:p>
          <a:p>
            <a:pPr marL="457200" lvl="1" indent="0">
              <a:spcBef>
                <a:spcPts val="1272"/>
              </a:spcBef>
              <a:buNone/>
            </a:pPr>
            <a:r>
              <a:rPr lang="en-US" sz="2200" dirty="0"/>
              <a:t>(1) </a:t>
            </a:r>
            <a:r>
              <a:rPr lang="en-US" sz="2200" dirty="0">
                <a:solidFill>
                  <a:srgbClr val="0070C0"/>
                </a:solidFill>
              </a:rPr>
              <a:t>Dinosaurs</a:t>
            </a:r>
            <a:r>
              <a:rPr lang="en-US" sz="2200" dirty="0"/>
              <a:t> are extinct.</a:t>
            </a:r>
          </a:p>
          <a:p>
            <a:pPr marL="457200" lvl="1" indent="0">
              <a:spcBef>
                <a:spcPts val="1272"/>
              </a:spcBef>
              <a:buNone/>
            </a:pPr>
            <a:r>
              <a:rPr lang="en-US" sz="2200" dirty="0">
                <a:solidFill>
                  <a:srgbClr val="000000"/>
                </a:solidFill>
              </a:rPr>
              <a:t>(2) Are </a:t>
            </a:r>
            <a:r>
              <a:rPr lang="en-US" sz="2200" dirty="0">
                <a:solidFill>
                  <a:srgbClr val="0070C0"/>
                </a:solidFill>
              </a:rPr>
              <a:t>dinosaurs</a:t>
            </a:r>
            <a:r>
              <a:rPr lang="en-US" sz="2200" dirty="0">
                <a:solidFill>
                  <a:srgbClr val="000000"/>
                </a:solidFill>
              </a:rPr>
              <a:t> extinct?</a:t>
            </a:r>
            <a:endParaRPr lang="en-US" sz="2200" dirty="0"/>
          </a:p>
          <a:p>
            <a:pPr marL="457200" lvl="1" indent="0">
              <a:spcBef>
                <a:spcPts val="1272"/>
              </a:spcBef>
              <a:buNone/>
            </a:pPr>
            <a:r>
              <a:rPr lang="en-US" sz="2200" dirty="0"/>
              <a:t>(3) * Dinosaur are s extinct.		</a:t>
            </a:r>
            <a:r>
              <a:rPr lang="en-US" sz="2200" dirty="0">
                <a:solidFill>
                  <a:schemeClr val="bg1">
                    <a:lumMod val="50000"/>
                  </a:schemeClr>
                </a:solidFill>
              </a:rPr>
              <a:t>* = not grammatical</a:t>
            </a:r>
          </a:p>
          <a:p>
            <a:pPr marL="457200" lvl="1" indent="0">
              <a:spcBef>
                <a:spcPts val="1272"/>
              </a:spcBef>
              <a:buNone/>
            </a:pPr>
            <a:r>
              <a:rPr lang="en-US" sz="2200" dirty="0"/>
              <a:t>(4) What are you afraid of? </a:t>
            </a:r>
            <a:r>
              <a:rPr lang="en-US" sz="2200" dirty="0">
                <a:solidFill>
                  <a:srgbClr val="0070C0"/>
                </a:solidFill>
              </a:rPr>
              <a:t>Dinosaurs</a:t>
            </a:r>
            <a:r>
              <a:rPr lang="en-US" sz="2200" dirty="0"/>
              <a:t>.</a:t>
            </a:r>
          </a:p>
          <a:p>
            <a:pPr marL="457200" lvl="1" indent="0">
              <a:buNone/>
            </a:pPr>
            <a:r>
              <a:rPr lang="en-US" sz="2200" i="1" dirty="0"/>
              <a:t>	</a:t>
            </a:r>
          </a:p>
          <a:p>
            <a:pPr>
              <a:spcBef>
                <a:spcPts val="1272"/>
              </a:spcBef>
            </a:pPr>
            <a:r>
              <a:rPr lang="en-US" sz="2200" i="1" dirty="0">
                <a:solidFill>
                  <a:srgbClr val="0070C0"/>
                </a:solidFill>
              </a:rPr>
              <a:t>Dinosaurs</a:t>
            </a:r>
            <a:r>
              <a:rPr lang="en-US" sz="2200" dirty="0"/>
              <a:t> is a </a:t>
            </a:r>
            <a:r>
              <a:rPr lang="en-US" sz="2200" dirty="0">
                <a:solidFill>
                  <a:srgbClr val="0070C0"/>
                </a:solidFill>
              </a:rPr>
              <a:t>word</a:t>
            </a:r>
            <a:r>
              <a:rPr lang="en-US" sz="2200" dirty="0"/>
              <a:t>, as it can appear in different environments, and in isolation </a:t>
            </a:r>
          </a:p>
          <a:p>
            <a:pPr>
              <a:spcBef>
                <a:spcPts val="1272"/>
              </a:spcBef>
            </a:pPr>
            <a:r>
              <a:rPr lang="en-US" sz="2200" dirty="0"/>
              <a:t>The </a:t>
            </a:r>
            <a:r>
              <a:rPr lang="en-US" sz="2200" i="1" dirty="0">
                <a:solidFill>
                  <a:srgbClr val="0070C0"/>
                </a:solidFill>
              </a:rPr>
              <a:t>-s</a:t>
            </a:r>
            <a:r>
              <a:rPr lang="en-US" sz="2200" i="1" dirty="0"/>
              <a:t> </a:t>
            </a:r>
            <a:r>
              <a:rPr lang="en-US" sz="2200" dirty="0"/>
              <a:t>plural morpheme is not a word by itself, as it </a:t>
            </a:r>
            <a:r>
              <a:rPr lang="en-US" sz="2200" u="sng" dirty="0"/>
              <a:t>always</a:t>
            </a:r>
            <a:r>
              <a:rPr lang="en-US" sz="2200" dirty="0"/>
              <a:t> occurs immediately after its base (e.g. after </a:t>
            </a:r>
            <a:r>
              <a:rPr lang="en-US" sz="2200" i="1" dirty="0"/>
              <a:t>cat</a:t>
            </a:r>
            <a:r>
              <a:rPr lang="en-US" sz="2200" dirty="0"/>
              <a:t>, </a:t>
            </a:r>
            <a:r>
              <a:rPr lang="en-US" sz="2200" i="1" dirty="0"/>
              <a:t>dinosaur, boy</a:t>
            </a:r>
            <a:r>
              <a:rPr lang="en-US" sz="2200" dirty="0"/>
              <a:t>).</a:t>
            </a:r>
            <a:r>
              <a:rPr lang="en-US" sz="2200" dirty="0">
                <a:solidFill>
                  <a:srgbClr val="000000"/>
                </a:solidFill>
              </a:rPr>
              <a:t>	</a:t>
            </a:r>
            <a:endParaRPr lang="en-US" sz="2200" dirty="0">
              <a:solidFill>
                <a:srgbClr val="0000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195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TPQuestion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ea typeface="MS PGothic" charset="-128"/>
              </a:rPr>
              <a:t>What are morphemes in “</a:t>
            </a:r>
            <a:r>
              <a:rPr lang="en-US" altLang="en-US" dirty="0" err="1">
                <a:ea typeface="MS PGothic" charset="-128"/>
              </a:rPr>
              <a:t>crowdfunding</a:t>
            </a:r>
            <a:r>
              <a:rPr lang="en-US" altLang="en-US" dirty="0">
                <a:ea typeface="MS PGothic" charset="-128"/>
              </a:rPr>
              <a:t>?</a:t>
            </a:r>
          </a:p>
        </p:txBody>
      </p:sp>
      <p:sp>
        <p:nvSpPr>
          <p:cNvPr id="13314" name="TPAnswers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4652962" y="2436923"/>
            <a:ext cx="4114800" cy="3586509"/>
          </a:xfrm>
        </p:spPr>
        <p:txBody>
          <a:bodyPr>
            <a:normAutofit/>
          </a:bodyPr>
          <a:lstStyle/>
          <a:p>
            <a:pPr marL="514350" indent="-514350">
              <a:buFont typeface="Arial" charset="0"/>
              <a:buAutoNum type="alphaUcPeriod"/>
            </a:pPr>
            <a:r>
              <a:rPr lang="en-US" altLang="en-US" dirty="0">
                <a:ea typeface="MS PGothic" charset="-128"/>
              </a:rPr>
              <a:t>crowd</a:t>
            </a:r>
          </a:p>
          <a:p>
            <a:pPr marL="514350" indent="-514350">
              <a:buFont typeface="Arial" charset="0"/>
              <a:buAutoNum type="alphaUcPeriod"/>
            </a:pPr>
            <a:r>
              <a:rPr lang="en-US" altLang="en-US" dirty="0" err="1">
                <a:ea typeface="MS PGothic" charset="-128"/>
              </a:rPr>
              <a:t>crowdfund</a:t>
            </a:r>
            <a:endParaRPr lang="en-US" altLang="en-US" dirty="0">
              <a:ea typeface="MS PGothic" charset="-128"/>
            </a:endParaRPr>
          </a:p>
          <a:p>
            <a:pPr marL="514350" indent="-514350">
              <a:buFont typeface="Arial" charset="0"/>
              <a:buAutoNum type="alphaUcPeriod"/>
            </a:pPr>
            <a:r>
              <a:rPr lang="en-US" altLang="en-US" dirty="0">
                <a:ea typeface="MS PGothic" charset="-128"/>
              </a:rPr>
              <a:t>fund</a:t>
            </a:r>
          </a:p>
          <a:p>
            <a:pPr marL="514350" indent="-514350">
              <a:buFont typeface="Arial" charset="0"/>
              <a:buAutoNum type="alphaUcPeriod"/>
            </a:pPr>
            <a:r>
              <a:rPr lang="en-US" altLang="en-US" dirty="0">
                <a:ea typeface="MS PGothic" charset="-128"/>
              </a:rPr>
              <a:t>-</a:t>
            </a:r>
            <a:r>
              <a:rPr lang="en-US" altLang="en-US" dirty="0" err="1">
                <a:ea typeface="MS PGothic" charset="-128"/>
              </a:rPr>
              <a:t>ing</a:t>
            </a:r>
            <a:endParaRPr lang="en-US" altLang="en-US" dirty="0">
              <a:ea typeface="MS PGothic" charset="-128"/>
            </a:endParaRPr>
          </a:p>
          <a:p>
            <a:pPr marL="514350" indent="-514350">
              <a:buFont typeface="Arial" charset="0"/>
              <a:buAutoNum type="alphaUcPeriod"/>
            </a:pPr>
            <a:r>
              <a:rPr lang="en-US" altLang="en-US" dirty="0">
                <a:ea typeface="MS PGothic" charset="-128"/>
              </a:rPr>
              <a:t>crow</a:t>
            </a:r>
          </a:p>
          <a:p>
            <a:pPr marL="514350" indent="-514350">
              <a:buFont typeface="Arial" charset="0"/>
              <a:buAutoNum type="alphaUcPeriod"/>
            </a:pPr>
            <a:r>
              <a:rPr lang="en-US" altLang="en-US" dirty="0">
                <a:ea typeface="MS PGothic" charset="-128"/>
              </a:rPr>
              <a:t>Don’t know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158969" y="1600200"/>
            <a:ext cx="296440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multiple answers OK!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7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4A5F0F-96E9-9048-B0EB-44D824012E2A}"/>
              </a:ext>
            </a:extLst>
          </p:cNvPr>
          <p:cNvSpPr txBox="1"/>
          <p:nvPr/>
        </p:nvSpPr>
        <p:spPr>
          <a:xfrm>
            <a:off x="4876800" y="5987018"/>
            <a:ext cx="2030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solidFill>
                  <a:srgbClr val="C00000"/>
                </a:solidFill>
              </a:rPr>
              <a:t>Answer: A, C, and D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27383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The lexicon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47288"/>
            <a:ext cx="7264719" cy="4678876"/>
          </a:xfrm>
          <a:ln>
            <a:solidFill>
              <a:srgbClr val="0070C0"/>
            </a:solidFill>
          </a:ln>
        </p:spPr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Inventory/network of words and morphemes </a:t>
            </a:r>
            <a:r>
              <a:rPr lang="en-US" sz="2400" dirty="0">
                <a:solidFill>
                  <a:srgbClr val="000000"/>
                </a:solidFill>
              </a:rPr>
              <a:t>in a language. Each </a:t>
            </a:r>
            <a:r>
              <a:rPr lang="en-US" sz="2400" dirty="0">
                <a:solidFill>
                  <a:srgbClr val="C00000"/>
                </a:solidFill>
              </a:rPr>
              <a:t>entry</a:t>
            </a:r>
            <a:r>
              <a:rPr lang="en-US" sz="2400" dirty="0">
                <a:solidFill>
                  <a:srgbClr val="000000"/>
                </a:solidFill>
              </a:rPr>
              <a:t> must be associated with three values: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solidFill>
                  <a:srgbClr val="000000"/>
                </a:solidFill>
              </a:rPr>
              <a:t>Phonological form e.g. /k</a:t>
            </a:r>
            <a:r>
              <a:rPr lang="en-CA" sz="2000" dirty="0" err="1">
                <a:solidFill>
                  <a:srgbClr val="000000"/>
                </a:solidFill>
              </a:rPr>
              <a:t>æt</a:t>
            </a:r>
            <a:r>
              <a:rPr lang="en-US" sz="2000" dirty="0">
                <a:solidFill>
                  <a:srgbClr val="000000"/>
                </a:solidFill>
              </a:rPr>
              <a:t>/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solidFill>
                  <a:srgbClr val="000000"/>
                </a:solidFill>
              </a:rPr>
              <a:t>Morpho-syntactic category e.g. Noun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solidFill>
                  <a:srgbClr val="000000"/>
                </a:solidFill>
              </a:rPr>
              <a:t>Meaning e.g. Feline animal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</a:rPr>
              <a:t>Varies by dialect, and: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</a:rPr>
              <a:t>A little different for every person 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</a:rPr>
              <a:t>Age and education</a:t>
            </a:r>
          </a:p>
          <a:p>
            <a:pPr lvl="2"/>
            <a:r>
              <a:rPr lang="en-US" sz="1800" dirty="0">
                <a:solidFill>
                  <a:srgbClr val="000000"/>
                </a:solidFill>
              </a:rPr>
              <a:t>25-60k words for native English-speaking adults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</a:rPr>
              <a:t>You can estimate how many words are in your mental lexicon </a:t>
            </a:r>
            <a:r>
              <a:rPr lang="en-US" sz="20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endParaRPr lang="en-US" sz="2000" dirty="0">
              <a:solidFill>
                <a:srgbClr val="0070C0"/>
              </a:solidFill>
            </a:endParaRPr>
          </a:p>
          <a:p>
            <a:pPr lvl="2"/>
            <a:endParaRPr lang="en-US" sz="1800" dirty="0">
              <a:solidFill>
                <a:srgbClr val="000000"/>
              </a:solidFill>
            </a:endParaRPr>
          </a:p>
          <a:p>
            <a:pPr lvl="1"/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8</a:t>
            </a:fld>
            <a:endParaRPr lang="en-US" dirty="0"/>
          </a:p>
        </p:txBody>
      </p:sp>
      <p:pic>
        <p:nvPicPr>
          <p:cNvPr id="1026" name="Picture 2" descr="Psycholinguistics/The Mental Lexicon - Wikiversity">
            <a:extLst>
              <a:ext uri="{FF2B5EF4-FFF2-40B4-BE49-F238E27FC236}">
                <a16:creationId xmlns:a16="http://schemas.microsoft.com/office/drawing/2014/main" id="{448AFFE1-45C8-0B42-86DE-1DBDF4FCDB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7704" y="1646593"/>
            <a:ext cx="3286248" cy="2431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1547A07-7D57-BA42-B73D-A58F317EA7F7}"/>
              </a:ext>
            </a:extLst>
          </p:cNvPr>
          <p:cNvSpPr/>
          <p:nvPr/>
        </p:nvSpPr>
        <p:spPr>
          <a:xfrm>
            <a:off x="8770278" y="541169"/>
            <a:ext cx="2257669" cy="73866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marL="342900" indent="-342900">
              <a:buAutoNum type="arabicPeriod"/>
            </a:pPr>
            <a:r>
              <a:rPr lang="en-CA" sz="1400" dirty="0">
                <a:solidFill>
                  <a:srgbClr val="C00000"/>
                </a:solidFill>
                <a:latin typeface="Calibri" panose="020F0502020204030204" pitchFamily="34" charset="0"/>
              </a:rPr>
              <a:t>/</a:t>
            </a:r>
            <a:r>
              <a:rPr lang="en-CA" sz="1400" dirty="0" err="1">
                <a:solidFill>
                  <a:srgbClr val="C00000"/>
                </a:solidFill>
                <a:latin typeface="Calibri" panose="020F0502020204030204" pitchFamily="34" charset="0"/>
              </a:rPr>
              <a:t>ɹowz</a:t>
            </a:r>
            <a:r>
              <a:rPr lang="en-CA" sz="1400" dirty="0">
                <a:solidFill>
                  <a:srgbClr val="C00000"/>
                </a:solidFill>
                <a:latin typeface="Calibri" panose="020F0502020204030204" pitchFamily="34" charset="0"/>
              </a:rPr>
              <a:t>/</a:t>
            </a:r>
          </a:p>
          <a:p>
            <a:pPr marL="342900" indent="-342900">
              <a:buAutoNum type="arabicPeriod"/>
            </a:pPr>
            <a:r>
              <a:rPr lang="en-CA" sz="1400" dirty="0">
                <a:solidFill>
                  <a:srgbClr val="C00000"/>
                </a:solidFill>
                <a:latin typeface="Calibri" panose="020F0502020204030204" pitchFamily="34" charset="0"/>
              </a:rPr>
              <a:t>Noun</a:t>
            </a:r>
          </a:p>
          <a:p>
            <a:pPr marL="342900" indent="-342900">
              <a:buAutoNum type="arabicPeriod"/>
            </a:pPr>
            <a:r>
              <a:rPr lang="en-CA" sz="1400" dirty="0">
                <a:solidFill>
                  <a:srgbClr val="C00000"/>
                </a:solidFill>
                <a:latin typeface="Calibri" panose="020F0502020204030204" pitchFamily="34" charset="0"/>
              </a:rPr>
              <a:t>Type of shrub / flower…</a:t>
            </a:r>
            <a:endParaRPr lang="en-US" sz="1400" dirty="0">
              <a:solidFill>
                <a:srgbClr val="C00000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82D26FE-12B7-CC47-A15A-A777FBB33D9A}"/>
              </a:ext>
            </a:extLst>
          </p:cNvPr>
          <p:cNvCxnSpPr>
            <a:cxnSpLocks/>
          </p:cNvCxnSpPr>
          <p:nvPr/>
        </p:nvCxnSpPr>
        <p:spPr>
          <a:xfrm flipV="1">
            <a:off x="8854069" y="1304971"/>
            <a:ext cx="0" cy="391898"/>
          </a:xfrm>
          <a:prstGeom prst="straightConnector1">
            <a:avLst/>
          </a:prstGeom>
          <a:ln>
            <a:solidFill>
              <a:srgbClr val="C00000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E54AB51D-FA82-F14C-B91A-76D6907D9FA7}"/>
              </a:ext>
            </a:extLst>
          </p:cNvPr>
          <p:cNvSpPr/>
          <p:nvPr/>
        </p:nvSpPr>
        <p:spPr>
          <a:xfrm>
            <a:off x="9143817" y="4419618"/>
            <a:ext cx="1734642" cy="73866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marL="342900" indent="-342900">
              <a:buAutoNum type="arabicPeriod"/>
            </a:pPr>
            <a:r>
              <a:rPr lang="en-CA" sz="1400" dirty="0">
                <a:solidFill>
                  <a:srgbClr val="C00000"/>
                </a:solidFill>
                <a:latin typeface="Calibri" panose="020F0502020204030204" pitchFamily="34" charset="0"/>
              </a:rPr>
              <a:t>/</a:t>
            </a:r>
            <a:r>
              <a:rPr lang="en-CA" sz="1400" dirty="0" err="1">
                <a:solidFill>
                  <a:srgbClr val="C00000"/>
                </a:solidFill>
                <a:latin typeface="Calibri" panose="020F0502020204030204" pitchFamily="34" charset="0"/>
              </a:rPr>
              <a:t>zibɹə</a:t>
            </a:r>
            <a:r>
              <a:rPr lang="en-CA" sz="1400" dirty="0">
                <a:solidFill>
                  <a:srgbClr val="C00000"/>
                </a:solidFill>
                <a:latin typeface="Calibri" panose="020F0502020204030204" pitchFamily="34" charset="0"/>
              </a:rPr>
              <a:t>/</a:t>
            </a:r>
          </a:p>
          <a:p>
            <a:pPr marL="342900" indent="-342900">
              <a:buAutoNum type="arabicPeriod"/>
            </a:pPr>
            <a:r>
              <a:rPr lang="en-CA" sz="1400" dirty="0">
                <a:solidFill>
                  <a:srgbClr val="C00000"/>
                </a:solidFill>
                <a:latin typeface="Calibri" panose="020F0502020204030204" pitchFamily="34" charset="0"/>
              </a:rPr>
              <a:t>Noun</a:t>
            </a:r>
          </a:p>
          <a:p>
            <a:pPr marL="342900" indent="-342900">
              <a:buAutoNum type="arabicPeriod"/>
            </a:pPr>
            <a:r>
              <a:rPr lang="en-CA" sz="1400" dirty="0">
                <a:solidFill>
                  <a:srgbClr val="C00000"/>
                </a:solidFill>
                <a:latin typeface="Calibri" panose="020F0502020204030204" pitchFamily="34" charset="0"/>
              </a:rPr>
              <a:t>Type of animal…</a:t>
            </a:r>
            <a:endParaRPr lang="en-US" sz="1400" dirty="0">
              <a:solidFill>
                <a:srgbClr val="C00000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3D7B511-D143-6440-9D31-EA0216BE23E8}"/>
              </a:ext>
            </a:extLst>
          </p:cNvPr>
          <p:cNvCxnSpPr>
            <a:cxnSpLocks/>
          </p:cNvCxnSpPr>
          <p:nvPr/>
        </p:nvCxnSpPr>
        <p:spPr>
          <a:xfrm flipV="1">
            <a:off x="10024764" y="3937765"/>
            <a:ext cx="0" cy="391898"/>
          </a:xfrm>
          <a:prstGeom prst="straightConnector1">
            <a:avLst/>
          </a:prstGeom>
          <a:ln>
            <a:solidFill>
              <a:srgbClr val="C00000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8436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0995F01-B81A-2041-84F9-DC711BA3C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The lexicon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8048" y="1304971"/>
            <a:ext cx="6686827" cy="5278391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Assumption 1</a:t>
            </a:r>
            <a:r>
              <a:rPr lang="en-US" sz="2400" dirty="0">
                <a:solidFill>
                  <a:srgbClr val="000000"/>
                </a:solidFill>
              </a:rPr>
              <a:t>: In the lexicon, each morpheme typically has </a:t>
            </a:r>
            <a:r>
              <a:rPr lang="en-US" sz="2400" dirty="0">
                <a:solidFill>
                  <a:srgbClr val="0070C0"/>
                </a:solidFill>
              </a:rPr>
              <a:t>one</a:t>
            </a:r>
            <a:r>
              <a:rPr lang="en-US" sz="2400" dirty="0">
                <a:solidFill>
                  <a:srgbClr val="000000"/>
                </a:solidFill>
              </a:rPr>
              <a:t> underlying phonological form only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</a:rPr>
              <a:t>		</a:t>
            </a:r>
            <a:r>
              <a:rPr lang="en-US" sz="2000" dirty="0"/>
              <a:t>e.g. /</a:t>
            </a:r>
            <a:r>
              <a:rPr lang="en-US" sz="2000" dirty="0">
                <a:solidFill>
                  <a:srgbClr val="000000"/>
                </a:solidFill>
              </a:rPr>
              <a:t>k</a:t>
            </a:r>
            <a:r>
              <a:rPr lang="en-CA" sz="2000" dirty="0" err="1">
                <a:solidFill>
                  <a:srgbClr val="000000"/>
                </a:solidFill>
              </a:rPr>
              <a:t>æt</a:t>
            </a:r>
            <a:r>
              <a:rPr lang="en-CA" sz="2000" dirty="0">
                <a:solidFill>
                  <a:srgbClr val="000000"/>
                </a:solidFill>
              </a:rPr>
              <a:t>/</a:t>
            </a:r>
          </a:p>
          <a:p>
            <a:pPr marL="0" indent="0">
              <a:buNone/>
            </a:pPr>
            <a:endParaRPr lang="en-CA" sz="2400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70C0"/>
                </a:solidFill>
              </a:rPr>
              <a:t>Assumption 2</a:t>
            </a:r>
            <a:r>
              <a:rPr lang="en-US" sz="2400" dirty="0">
                <a:solidFill>
                  <a:srgbClr val="000000"/>
                </a:solidFill>
              </a:rPr>
              <a:t>: Phonological rules (aspiration, flapping, etc.) affect any morpheme when spoken in an utterance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</a:rPr>
              <a:t>Their surface forms in spoken language are determined by the phonological rules of the language	</a:t>
            </a:r>
          </a:p>
          <a:p>
            <a:pPr marL="457200" lvl="1" indent="0">
              <a:buNone/>
            </a:pPr>
            <a:r>
              <a:rPr lang="en-US" sz="1600" dirty="0">
                <a:solidFill>
                  <a:srgbClr val="000000"/>
                </a:solidFill>
              </a:rPr>
              <a:t>	</a:t>
            </a:r>
            <a:r>
              <a:rPr lang="en-US" sz="2000" dirty="0">
                <a:solidFill>
                  <a:srgbClr val="000000"/>
                </a:solidFill>
              </a:rPr>
              <a:t>e.g. In word-final position: [k</a:t>
            </a:r>
            <a:r>
              <a:rPr lang="en-CA" sz="2000" dirty="0" err="1">
                <a:solidFill>
                  <a:srgbClr val="000000"/>
                </a:solidFill>
              </a:rPr>
              <a:t>æt</a:t>
            </a:r>
            <a:r>
              <a:rPr lang="en-CA" sz="2000" dirty="0">
                <a:solidFill>
                  <a:srgbClr val="000000"/>
                </a:solidFill>
              </a:rPr>
              <a:t>̚</a:t>
            </a:r>
            <a:r>
              <a:rPr lang="en-US" sz="2000" dirty="0">
                <a:solidFill>
                  <a:srgbClr val="000000"/>
                </a:solidFill>
              </a:rPr>
              <a:t> ] , [k</a:t>
            </a:r>
            <a:r>
              <a:rPr lang="en-CA" sz="2000" dirty="0" err="1">
                <a:solidFill>
                  <a:srgbClr val="000000"/>
                </a:solidFill>
              </a:rPr>
              <a:t>æt</a:t>
            </a:r>
            <a:r>
              <a:rPr lang="en-US" sz="2000" dirty="0">
                <a:solidFill>
                  <a:srgbClr val="000000"/>
                </a:solidFill>
              </a:rPr>
              <a:t>], or [k</a:t>
            </a:r>
            <a:r>
              <a:rPr lang="en-CA" sz="2000" dirty="0" err="1">
                <a:solidFill>
                  <a:srgbClr val="000000"/>
                </a:solidFill>
              </a:rPr>
              <a:t>æt</a:t>
            </a:r>
            <a:r>
              <a:rPr lang="en-CA" sz="2000" baseline="30000" dirty="0" err="1">
                <a:solidFill>
                  <a:srgbClr val="000000"/>
                </a:solidFill>
              </a:rPr>
              <a:t>h</a:t>
            </a:r>
            <a:r>
              <a:rPr lang="en-US" sz="2000" dirty="0">
                <a:solidFill>
                  <a:srgbClr val="000000"/>
                </a:solidFill>
              </a:rPr>
              <a:t>]</a:t>
            </a:r>
          </a:p>
          <a:p>
            <a:pPr marL="457200" lvl="1" indent="0">
              <a:buNone/>
            </a:pPr>
            <a:endParaRPr lang="en-US" sz="2000" dirty="0">
              <a:solidFill>
                <a:srgbClr val="000000"/>
              </a:solidFill>
            </a:endParaRPr>
          </a:p>
          <a:p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2" descr="Psycholinguistics/The Mental Lexicon - Wikiversity">
            <a:extLst>
              <a:ext uri="{FF2B5EF4-FFF2-40B4-BE49-F238E27FC236}">
                <a16:creationId xmlns:a16="http://schemas.microsoft.com/office/drawing/2014/main" id="{73C46361-8035-8E45-96B5-CDAD254F5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7704" y="1646593"/>
            <a:ext cx="3286248" cy="2431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7F7473B-521C-964C-B9B0-94C635E26F52}"/>
              </a:ext>
            </a:extLst>
          </p:cNvPr>
          <p:cNvSpPr/>
          <p:nvPr/>
        </p:nvSpPr>
        <p:spPr>
          <a:xfrm>
            <a:off x="8770278" y="541169"/>
            <a:ext cx="2257669" cy="73866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marL="342900" indent="-342900">
              <a:buAutoNum type="arabicPeriod"/>
            </a:pPr>
            <a:r>
              <a:rPr lang="en-CA" sz="1400" dirty="0">
                <a:solidFill>
                  <a:srgbClr val="C00000"/>
                </a:solidFill>
                <a:latin typeface="Calibri" panose="020F0502020204030204" pitchFamily="34" charset="0"/>
              </a:rPr>
              <a:t>/</a:t>
            </a:r>
            <a:r>
              <a:rPr lang="en-CA" sz="1400" dirty="0" err="1">
                <a:solidFill>
                  <a:srgbClr val="C00000"/>
                </a:solidFill>
                <a:latin typeface="Calibri" panose="020F0502020204030204" pitchFamily="34" charset="0"/>
              </a:rPr>
              <a:t>ɹowz</a:t>
            </a:r>
            <a:r>
              <a:rPr lang="en-CA" sz="1400" dirty="0">
                <a:solidFill>
                  <a:srgbClr val="C00000"/>
                </a:solidFill>
                <a:latin typeface="Calibri" panose="020F0502020204030204" pitchFamily="34" charset="0"/>
              </a:rPr>
              <a:t>/</a:t>
            </a:r>
          </a:p>
          <a:p>
            <a:pPr marL="342900" indent="-342900">
              <a:buAutoNum type="arabicPeriod"/>
            </a:pPr>
            <a:r>
              <a:rPr lang="en-CA" sz="1400" dirty="0">
                <a:solidFill>
                  <a:srgbClr val="C00000"/>
                </a:solidFill>
                <a:latin typeface="Calibri" panose="020F0502020204030204" pitchFamily="34" charset="0"/>
              </a:rPr>
              <a:t>Noun</a:t>
            </a:r>
          </a:p>
          <a:p>
            <a:pPr marL="342900" indent="-342900">
              <a:buAutoNum type="arabicPeriod"/>
            </a:pPr>
            <a:r>
              <a:rPr lang="en-CA" sz="1400" dirty="0">
                <a:solidFill>
                  <a:srgbClr val="C00000"/>
                </a:solidFill>
                <a:latin typeface="Calibri" panose="020F0502020204030204" pitchFamily="34" charset="0"/>
              </a:rPr>
              <a:t>Type of shrub / flower…</a:t>
            </a:r>
            <a:endParaRPr lang="en-US" sz="1400" dirty="0">
              <a:solidFill>
                <a:srgbClr val="C00000"/>
              </a:solidFill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49F34DD-D77C-EF42-8067-0E668D334777}"/>
              </a:ext>
            </a:extLst>
          </p:cNvPr>
          <p:cNvCxnSpPr>
            <a:cxnSpLocks/>
          </p:cNvCxnSpPr>
          <p:nvPr/>
        </p:nvCxnSpPr>
        <p:spPr>
          <a:xfrm flipV="1">
            <a:off x="8854069" y="1304971"/>
            <a:ext cx="0" cy="391898"/>
          </a:xfrm>
          <a:prstGeom prst="straightConnector1">
            <a:avLst/>
          </a:prstGeom>
          <a:ln>
            <a:solidFill>
              <a:srgbClr val="C00000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F920C24-7283-7D40-9D86-70B36BEF6D13}"/>
              </a:ext>
            </a:extLst>
          </p:cNvPr>
          <p:cNvSpPr/>
          <p:nvPr/>
        </p:nvSpPr>
        <p:spPr>
          <a:xfrm>
            <a:off x="9143817" y="4419618"/>
            <a:ext cx="1734642" cy="73866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marL="342900" indent="-342900">
              <a:buAutoNum type="arabicPeriod"/>
            </a:pPr>
            <a:r>
              <a:rPr lang="en-CA" sz="1400" dirty="0">
                <a:solidFill>
                  <a:srgbClr val="C00000"/>
                </a:solidFill>
                <a:latin typeface="Calibri" panose="020F0502020204030204" pitchFamily="34" charset="0"/>
              </a:rPr>
              <a:t>/</a:t>
            </a:r>
            <a:r>
              <a:rPr lang="en-CA" sz="1400" dirty="0" err="1">
                <a:solidFill>
                  <a:srgbClr val="C00000"/>
                </a:solidFill>
                <a:latin typeface="Calibri" panose="020F0502020204030204" pitchFamily="34" charset="0"/>
              </a:rPr>
              <a:t>zibɹə</a:t>
            </a:r>
            <a:r>
              <a:rPr lang="en-CA" sz="1400" dirty="0">
                <a:solidFill>
                  <a:srgbClr val="C00000"/>
                </a:solidFill>
                <a:latin typeface="Calibri" panose="020F0502020204030204" pitchFamily="34" charset="0"/>
              </a:rPr>
              <a:t>/</a:t>
            </a:r>
          </a:p>
          <a:p>
            <a:pPr marL="342900" indent="-342900">
              <a:buAutoNum type="arabicPeriod"/>
            </a:pPr>
            <a:r>
              <a:rPr lang="en-CA" sz="1400" dirty="0">
                <a:solidFill>
                  <a:srgbClr val="C00000"/>
                </a:solidFill>
                <a:latin typeface="Calibri" panose="020F0502020204030204" pitchFamily="34" charset="0"/>
              </a:rPr>
              <a:t>Noun</a:t>
            </a:r>
          </a:p>
          <a:p>
            <a:pPr marL="342900" indent="-342900">
              <a:buAutoNum type="arabicPeriod"/>
            </a:pPr>
            <a:r>
              <a:rPr lang="en-CA" sz="1400" dirty="0">
                <a:solidFill>
                  <a:srgbClr val="C00000"/>
                </a:solidFill>
                <a:latin typeface="Calibri" panose="020F0502020204030204" pitchFamily="34" charset="0"/>
              </a:rPr>
              <a:t>Type of animal…</a:t>
            </a:r>
            <a:endParaRPr lang="en-US" sz="1400" dirty="0">
              <a:solidFill>
                <a:srgbClr val="C00000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F1907A9-04A9-F34C-82CD-1A83458C26FF}"/>
              </a:ext>
            </a:extLst>
          </p:cNvPr>
          <p:cNvCxnSpPr>
            <a:cxnSpLocks/>
          </p:cNvCxnSpPr>
          <p:nvPr/>
        </p:nvCxnSpPr>
        <p:spPr>
          <a:xfrm flipV="1">
            <a:off x="10024764" y="3937765"/>
            <a:ext cx="0" cy="391898"/>
          </a:xfrm>
          <a:prstGeom prst="straightConnector1">
            <a:avLst/>
          </a:prstGeom>
          <a:ln>
            <a:solidFill>
              <a:srgbClr val="C00000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322757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PVERSION" val="7"/>
  <p:tag name="TPFULLVERSION" val="8.2.1.14"/>
  <p:tag name="PPTVERSION" val="14"/>
  <p:tag name="TPOS" val="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GUID" val="8BC170A4F0204564890577759516EC19"/>
  <p:tag name="AUTOOPENPOLL" val="False"/>
  <p:tag name="TYPE" val="MultiChoiceSlide"/>
  <p:tag name="TPSLIDEBULLETSTYLE" val="2"/>
  <p:tag name="TPQUESTIONXML" val="&lt;?xml version=&quot;1.0&quot; encoding=&quot;UTF-8&quot; standalone=&quot;yes&quot;?&gt;&lt;questionlist&gt;&lt;properties&gt;&lt;guid&gt;EA7F4E41BD074C71972494232DDF9F8D&lt;/guid&gt;&lt;date&gt;9/27/2017 12:38:07 PM&lt;/date&gt;&lt;/properties&gt;&lt;questionlisttemplate&gt;&lt;correctvalue&gt;1&lt;/correctvalue&gt;&lt;incorrectvalue&gt;0&lt;/incorrectvalue&gt;&lt;numberofquestions&gt;1&lt;/numberofquestions&gt;&lt;questiontype&gt;1&lt;/questiontype&gt;&lt;numberofchoices&gt;4&lt;/numberofchoices&gt;&lt;bulletstyle&gt;2&lt;/bulletstyle&gt;&lt;questionfont&gt;Verdana&lt;/questionfont&gt;&lt;questionfontsize&gt;12&lt;/questionfontsize&gt;&lt;answerfont&gt;Verdana&lt;/answerfont&gt;&lt;answerfontsize&gt;12&lt;/answerfontsize&gt;&lt;showresults&gt;True&lt;/showresults&gt;&lt;countdowntime&gt;30&lt;/countdowntime&gt;&lt;responsegrid&gt;0&lt;/responsegrid&gt;&lt;/questionlisttemplate&gt;&lt;questions&gt;&lt;multichoice&gt;&lt;guid&gt;8BC170A4F0204564890577759516EC19&lt;/guid&gt;&lt;repollguid&gt;0A0B61C20B54405BAFC5DFA20E24F17C&lt;/repollguid&gt;&lt;sourceid&gt;6E884A2B086B425BB27E2DF4F76C19F5&lt;/sourceid&gt;&lt;questiontext&gt;What are morphemes in “crowdfunding?&lt;/questiontext&gt;&lt;showresults&gt;True&lt;/showresults&gt;&lt;responsegrid&gt;0&lt;/responsegrid&gt;&lt;countdowntime&gt;30&lt;/countdowntime&gt;&lt;correctvalue&gt;1&lt;/correctvalue&gt;&lt;incorrectvalue&gt;0&lt;/incorrectvalue&gt;&lt;responselimit&gt;5&lt;/responselimit&gt;&lt;bulletstyle&gt;2&lt;/bulletstyle&gt;&lt;answers&gt;&lt;answer&gt;&lt;guid&gt;D53EAA414F474CB29D6DDA711073FDA9&lt;/guid&gt;&lt;answertext&gt;crowd&lt;/answertext&gt;&lt;valuetype&gt;0&lt;/valuetype&gt;&lt;/answer&gt;&lt;answer&gt;&lt;guid&gt;083CE595952440F3AD87512CB5B32FC4&lt;/guid&gt;&lt;answertext&gt;crowdfund&lt;/answertext&gt;&lt;valuetype&gt;0&lt;/valuetype&gt;&lt;/answer&gt;&lt;answer&gt;&lt;guid&gt;F394745B124B4E2585C527C7D3E226E1&lt;/guid&gt;&lt;answertext&gt;fund&lt;/answertext&gt;&lt;valuetype&gt;0&lt;/valuetype&gt;&lt;/answer&gt;&lt;answer&gt;&lt;guid&gt;DA0B40270F594E38BA6731BEF9623BE1&lt;/guid&gt;&lt;answertext&gt;-ing&lt;/answertext&gt;&lt;valuetype&gt;0&lt;/valuetype&gt;&lt;/answer&gt;&lt;answer&gt;&lt;guid&gt;08B0955D1F084665B306601C4F50F6DF&lt;/guid&gt;&lt;answertext&gt;crow&lt;/answertext&gt;&lt;valuetype&gt;0&lt;/valuetype&gt;&lt;/answer&gt;&lt;answer&gt;&lt;guid&gt;70EBA1BDF86744C3A102EFD8672A48B2&lt;/guid&gt;&lt;answertext&gt;Don’t know&lt;/answertext&gt;&lt;valuetype&gt;0&lt;/valuetype&gt;&lt;/answer&gt;&lt;/answers&gt;&lt;/multichoice&gt;&lt;/questions&gt;&lt;/questionlist&gt;"/>
  <p:tag name="LIVECHARTING" val="False"/>
  <p:tag name="CHARTTYPE" val="0"/>
  <p:tag name="CHARTDEFINEDCOLORS" val="3,6,10,45,32,50,13,4,9,55,1"/>
  <p:tag name="HASRESULTS" val="True"/>
  <p:tag name="RESULTS" val="What are morphemes in “crowdfunding?[;crlf;]61[;]64[;]177[;]False[;]0[;][;crlf;]2.6723[;]3[;]1.2822[;]1.644[;crlf;]58[;]0[;]crowd1[;]crowd[;][;crlf;]5[;]0[;]crowdfund2[;]crowdfund[;][;crlf;]56[;]0[;]fund3[;]fund[;][;crlf;]53[;]0[;]-ing4[;]-ing[;][;crlf;]5[;]0[;]crow5[;]crow[;][;crlf;]0[;]0[;]Don’t know6[;]Don’t know[;][;crlf;]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ZEROBASED" val="Fals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GUID" val="545D631E831D47DAB26D370CFDD20CF3"/>
  <p:tag name="AUTOOPENPOLL" val="False"/>
  <p:tag name="TYPE" val="MultiChoiceSlide"/>
  <p:tag name="TPSLIDEBULLETSTYLE" val="2"/>
  <p:tag name="TPQUESTIONXML" val="&lt;?xml version=&quot;1.0&quot; encoding=&quot;UTF-8&quot; standalone=&quot;yes&quot;?&gt;&lt;questionlist&gt;&lt;properties&gt;&lt;guid&gt;51A5528A533E46C187876C091A5CA720&lt;/guid&gt;&lt;date&gt;9/27/2017 12:38:07 PM&lt;/date&gt;&lt;/properties&gt;&lt;questionlisttemplate&gt;&lt;correctvalue&gt;1&lt;/correctvalue&gt;&lt;incorrectvalue&gt;0&lt;/incorrectvalue&gt;&lt;numberofquestions&gt;1&lt;/numberofquestions&gt;&lt;questiontype&gt;1&lt;/questiontype&gt;&lt;numberofchoices&gt;4&lt;/numberofchoices&gt;&lt;bulletstyle&gt;2&lt;/bulletstyle&gt;&lt;questionfont&gt;Verdana&lt;/questionfont&gt;&lt;questionfontsize&gt;12&lt;/questionfontsize&gt;&lt;answerfont&gt;Verdana&lt;/answerfont&gt;&lt;answerfontsize&gt;12&lt;/answerfontsize&gt;&lt;showresults&gt;True&lt;/showresults&gt;&lt;countdowntime&gt;30&lt;/countdowntime&gt;&lt;responsegrid&gt;0&lt;/responsegrid&gt;&lt;/questionlisttemplate&gt;&lt;questions&gt;&lt;multichoice&gt;&lt;guid&gt;545D631E831D47DAB26D370CFDD20CF3&lt;/guid&gt;&lt;repollguid&gt;8062E3B69C56459E9021ED13619ED951&lt;/repollguid&gt;&lt;sourceid&gt;6DDAE7F450954CF68867042505A0B676&lt;/sourceid&gt;&lt;questiontext&gt;Choose all the words that are morphologically complex&lt;/questiontext&gt;&lt;showresults&gt;True&lt;/showresults&gt;&lt;responsegrid&gt;0&lt;/responsegrid&gt;&lt;countdowntime&gt;30&lt;/countdowntime&gt;&lt;correctvalue&gt;1&lt;/correctvalue&gt;&lt;incorrectvalue&gt;0&lt;/incorrectvalue&gt;&lt;responselimit&gt;5&lt;/responselimit&gt;&lt;bulletstyle&gt;2&lt;/bulletstyle&gt;&lt;answers&gt;&lt;answer&gt;&lt;guid&gt;1E45BD614FA24EA296B9A90D26B75494&lt;/guid&gt;&lt;answertext&gt;street&lt;/answertext&gt;&lt;valuetype&gt;0&lt;/valuetype&gt;&lt;/answer&gt;&lt;answer&gt;&lt;guid&gt;980A217321CB4ECFAF0B699179620ED2&lt;/guid&gt;&lt;answertext&gt;walking&lt;/answertext&gt;&lt;valuetype&gt;0&lt;/valuetype&gt;&lt;/answer&gt;&lt;answer&gt;&lt;guid&gt;D297A6AF4D0F43EFA46DA8484A3A533D&lt;/guid&gt;&lt;answertext&gt;computer&lt;/answertext&gt;&lt;valuetype&gt;0&lt;/valuetype&gt;&lt;/answer&gt;&lt;answer&gt;&lt;guid&gt;4D4A29C12B944814966F6424FFE6E085&lt;/guid&gt;&lt;answertext&gt;clover&lt;/answertext&gt;&lt;valuetype&gt;0&lt;/valuetype&gt;&lt;/answer&gt;&lt;answer&gt;&lt;guid&gt;9C0178C7245F4A02B0BA864BD5D333AD&lt;/guid&gt;&lt;answertext&gt;bring&lt;/answertext&gt;&lt;valuetype&gt;0&lt;/valuetype&gt;&lt;/answer&gt;&lt;/answers&gt;&lt;/multichoice&gt;&lt;/questions&gt;&lt;/questionlist&gt;"/>
  <p:tag name="LIVECHARTING" val="False"/>
  <p:tag name="CHARTTYPE" val="0"/>
  <p:tag name="CHARTDEFINEDCOLORS" val="3,6,10,45,32,50,13,4,9,55,1"/>
  <p:tag name="HASRESULTS" val="True"/>
  <p:tag name="RESULTS" val="Choose all the words that are morphologically complex[;crlf;]54[;]67[;]104[;]False[;]0[;][;crlf;]2.5577[;]2[;]0.6769[;]0.4582[;crlf;]1[;]0[;]street1[;]street[;][;crlf;]53[;]0[;]walking2[;]walking[;][;crlf;]42[;]0[;]computer3[;]computer[;][;crlf;]7[;]0[;]clover4[;]clover[;][;crlf;]1[;]0[;]bring5[;]bring[;][;crlf;]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ZEROBASED" val="Fals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GUID" val="68490CFFEA224E33AB7E437CE65CB3F3"/>
  <p:tag name="AUTOOPENPOLL" val="False"/>
  <p:tag name="TYPE" val="MultiChoiceSlide"/>
  <p:tag name="TPSLIDEBULLETSTYLE" val="2"/>
  <p:tag name="TPQUESTIONXML" val="&lt;?xml version=&quot;1.0&quot; encoding=&quot;UTF-8&quot; standalone=&quot;yes&quot;?&gt;&lt;questionlist&gt;&lt;properties&gt;&lt;guid&gt;B983E8801FE249FB89B185022ACF3168&lt;/guid&gt;&lt;date&gt;9/27/2017 12:38:07 PM&lt;/date&gt;&lt;/properties&gt;&lt;questionlisttemplate&gt;&lt;correctvalue&gt;1&lt;/correctvalue&gt;&lt;incorrectvalue&gt;0&lt;/incorrectvalue&gt;&lt;numberofquestions&gt;1&lt;/numberofquestions&gt;&lt;questiontype&gt;1&lt;/questiontype&gt;&lt;numberofchoices&gt;4&lt;/numberofchoices&gt;&lt;bulletstyle&gt;2&lt;/bulletstyle&gt;&lt;questionfont&gt;Verdana&lt;/questionfont&gt;&lt;questionfontsize&gt;12&lt;/questionfontsize&gt;&lt;answerfont&gt;Verdana&lt;/answerfont&gt;&lt;answerfontsize&gt;12&lt;/answerfontsize&gt;&lt;showresults&gt;True&lt;/showresults&gt;&lt;countdowntime&gt;30&lt;/countdowntime&gt;&lt;responsegrid&gt;0&lt;/responsegrid&gt;&lt;/questionlisttemplate&gt;&lt;questions&gt;&lt;multichoice&gt;&lt;guid&gt;68490CFFEA224E33AB7E437CE65CB3F3&lt;/guid&gt;&lt;repollguid&gt;F651ACD2BDD14CDDBAAF6C5277185B0B&lt;/repollguid&gt;&lt;sourceid&gt;718F2D3505C347B6841A3FD27C65D850&lt;/sourceid&gt;&lt;questiontext&gt;Choose all the free morphemes&lt;/questiontext&gt;&lt;showresults&gt;True&lt;/showresults&gt;&lt;responsegrid&gt;0&lt;/responsegrid&gt;&lt;countdowntime&gt;30&lt;/countdowntime&gt;&lt;correctvalue&gt;1&lt;/correctvalue&gt;&lt;incorrectvalue&gt;0&lt;/incorrectvalue&gt;&lt;responselimit&gt;4&lt;/responselimit&gt;&lt;bulletstyle&gt;2&lt;/bulletstyle&gt;&lt;answers&gt;&lt;answer&gt;&lt;guid&gt;6238634FB46F40279D8A89B284120053&lt;/guid&gt;&lt;answertext&gt;over&lt;/answertext&gt;&lt;valuetype&gt;0&lt;/valuetype&gt;&lt;/answer&gt;&lt;answer&gt;&lt;guid&gt;99B028BB75064849A650D7C893C4815B&lt;/guid&gt;&lt;answertext&gt;inter&lt;/answertext&gt;&lt;valuetype&gt;0&lt;/valuetype&gt;&lt;/answer&gt;&lt;answer&gt;&lt;guid&gt;DB30DE41BFEC4CE49849DAF21A38ADDD&lt;/guid&gt;&lt;answertext&gt;istic&lt;/answertext&gt;&lt;valuetype&gt;0&lt;/valuetype&gt;&lt;/answer&gt;&lt;answer&gt;&lt;guid&gt;1C402234BAA74391B1E55A8ED77FDB94&lt;/guid&gt;&lt;answertext&gt;thought&lt;/answertext&gt;&lt;valuetype&gt;0&lt;/valuetype&gt;&lt;/answer&gt;&lt;/answers&gt;&lt;/multichoice&gt;&lt;/questions&gt;&lt;/questionlist&gt;"/>
  <p:tag name="LIVECHARTING" val="False"/>
  <p:tag name="CHARTTYPE" val="0"/>
  <p:tag name="CHARTDEFINEDCOLORS" val="3,6,10,45,32,50,13,4,9,55,1"/>
  <p:tag name="HASRESULTS" val="True"/>
  <p:tag name="RESULTS" val="Choose all the free morphemes[;crlf;]58[;]68[;]112[;]False[;]0[;][;crlf;]2.4464[;]2[;]1.4568[;]2.1221[;crlf;]54[;]0[;]over1[;]over[;][;crlf;]5[;]0[;]inter2[;]inter[;][;crlf;]2[;]0[;]istic3[;]istic[;][;crlf;]51[;]0[;]thought4[;]thought[;][;crlf;]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ZEROBASED" val="Fals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38826</TotalTime>
  <Words>2168</Words>
  <Application>Microsoft Macintosh PowerPoint</Application>
  <PresentationFormat>Widescreen</PresentationFormat>
  <Paragraphs>328</Paragraphs>
  <Slides>29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Arial</vt:lpstr>
      <vt:lpstr>Calibri</vt:lpstr>
      <vt:lpstr>Office Theme</vt:lpstr>
      <vt:lpstr>Linguistics 201</vt:lpstr>
      <vt:lpstr>Logistics</vt:lpstr>
      <vt:lpstr>Today</vt:lpstr>
      <vt:lpstr>What is morphology?</vt:lpstr>
      <vt:lpstr>Morphemes and words</vt:lpstr>
      <vt:lpstr>Morphemes and words</vt:lpstr>
      <vt:lpstr>What are morphemes in “crowdfunding?</vt:lpstr>
      <vt:lpstr>The lexicon</vt:lpstr>
      <vt:lpstr>The lexicon</vt:lpstr>
      <vt:lpstr>Morphology</vt:lpstr>
      <vt:lpstr>Morphemes and allomorphs</vt:lpstr>
      <vt:lpstr>Allomorphy</vt:lpstr>
      <vt:lpstr>Steps in constructing “cats”, “dogs”, “foxes”</vt:lpstr>
      <vt:lpstr>Steps in constructing “cats”, “dogs”, “foxes”</vt:lpstr>
      <vt:lpstr>Steps in constructing “cats”, “dogs”, “foxes”</vt:lpstr>
      <vt:lpstr>Steps in constructing “cats”, “dogs”, “foxes”</vt:lpstr>
      <vt:lpstr>Steps in constructing plural nouns in English</vt:lpstr>
      <vt:lpstr>Types of words</vt:lpstr>
      <vt:lpstr>Choose all the words that are morphologically complex</vt:lpstr>
      <vt:lpstr>Types of morphemes</vt:lpstr>
      <vt:lpstr>Choose all the free morphemes</vt:lpstr>
      <vt:lpstr>Bound vs. free morphemes</vt:lpstr>
      <vt:lpstr>Cross-linguistic variation in morphological complexity</vt:lpstr>
      <vt:lpstr>Roots and affixes</vt:lpstr>
      <vt:lpstr>Roots and affixes</vt:lpstr>
      <vt:lpstr>Bound roots</vt:lpstr>
      <vt:lpstr>Roots and affixes</vt:lpstr>
      <vt:lpstr>Types of affixes</vt:lpstr>
      <vt:lpstr>Summary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LING 201: Intro to Linguistics Phonetics: vowels</dc:title>
  <dc:subject/>
  <dc:creator>Morgan Sonderegger</dc:creator>
  <cp:keywords/>
  <dc:description/>
  <cp:lastModifiedBy>Francisco Torreira, Professor</cp:lastModifiedBy>
  <cp:revision>428</cp:revision>
  <cp:lastPrinted>2018-10-10T16:38:39Z</cp:lastPrinted>
  <dcterms:created xsi:type="dcterms:W3CDTF">2016-01-15T16:06:53Z</dcterms:created>
  <dcterms:modified xsi:type="dcterms:W3CDTF">2021-02-15T22:03:10Z</dcterms:modified>
  <cp:category/>
</cp:coreProperties>
</file>